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docx" ContentType="application/vnd.openxmlformats-officedocument.wordprocessingml.document"/>
  <Default Extension="png" ContentType="image/png"/>
  <Default Extension="bin" ContentType="application/vnd.openxmlformats-officedocument.oleObjec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461" r:id="rId1"/>
  </p:sldMasterIdLst>
  <p:notesMasterIdLst>
    <p:notesMasterId r:id="rId49"/>
  </p:notesMasterIdLst>
  <p:sldIdLst>
    <p:sldId id="256" r:id="rId2"/>
    <p:sldId id="345" r:id="rId3"/>
    <p:sldId id="346" r:id="rId4"/>
    <p:sldId id="347" r:id="rId5"/>
    <p:sldId id="348" r:id="rId6"/>
    <p:sldId id="357" r:id="rId7"/>
    <p:sldId id="358" r:id="rId8"/>
    <p:sldId id="361" r:id="rId9"/>
    <p:sldId id="359" r:id="rId10"/>
    <p:sldId id="362" r:id="rId11"/>
    <p:sldId id="363" r:id="rId12"/>
    <p:sldId id="364" r:id="rId13"/>
    <p:sldId id="367" r:id="rId14"/>
    <p:sldId id="365" r:id="rId15"/>
    <p:sldId id="366" r:id="rId16"/>
    <p:sldId id="368" r:id="rId17"/>
    <p:sldId id="340" r:id="rId18"/>
    <p:sldId id="406" r:id="rId19"/>
    <p:sldId id="369" r:id="rId20"/>
    <p:sldId id="370" r:id="rId21"/>
    <p:sldId id="384" r:id="rId22"/>
    <p:sldId id="396" r:id="rId23"/>
    <p:sldId id="385" r:id="rId24"/>
    <p:sldId id="397" r:id="rId25"/>
    <p:sldId id="398" r:id="rId26"/>
    <p:sldId id="401" r:id="rId27"/>
    <p:sldId id="403" r:id="rId28"/>
    <p:sldId id="371" r:id="rId29"/>
    <p:sldId id="373" r:id="rId30"/>
    <p:sldId id="374" r:id="rId31"/>
    <p:sldId id="376" r:id="rId32"/>
    <p:sldId id="378" r:id="rId33"/>
    <p:sldId id="379" r:id="rId34"/>
    <p:sldId id="387" r:id="rId35"/>
    <p:sldId id="389" r:id="rId36"/>
    <p:sldId id="391" r:id="rId37"/>
    <p:sldId id="405" r:id="rId38"/>
    <p:sldId id="381" r:id="rId39"/>
    <p:sldId id="395" r:id="rId40"/>
    <p:sldId id="408" r:id="rId41"/>
    <p:sldId id="380" r:id="rId42"/>
    <p:sldId id="382" r:id="rId43"/>
    <p:sldId id="393" r:id="rId44"/>
    <p:sldId id="350" r:id="rId45"/>
    <p:sldId id="400" r:id="rId46"/>
    <p:sldId id="402" r:id="rId47"/>
    <p:sldId id="399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79CC93D-E52E-4D84-901B-11D7331DD495}">
          <p14:sldIdLst>
            <p14:sldId id="256"/>
            <p14:sldId id="345"/>
            <p14:sldId id="346"/>
            <p14:sldId id="347"/>
            <p14:sldId id="348"/>
            <p14:sldId id="357"/>
            <p14:sldId id="358"/>
            <p14:sldId id="361"/>
            <p14:sldId id="359"/>
            <p14:sldId id="362"/>
            <p14:sldId id="363"/>
            <p14:sldId id="364"/>
            <p14:sldId id="367"/>
            <p14:sldId id="365"/>
            <p14:sldId id="366"/>
            <p14:sldId id="368"/>
            <p14:sldId id="340"/>
            <p14:sldId id="406"/>
            <p14:sldId id="369"/>
            <p14:sldId id="370"/>
            <p14:sldId id="384"/>
            <p14:sldId id="396"/>
            <p14:sldId id="385"/>
            <p14:sldId id="397"/>
            <p14:sldId id="398"/>
            <p14:sldId id="401"/>
            <p14:sldId id="403"/>
            <p14:sldId id="371"/>
            <p14:sldId id="373"/>
            <p14:sldId id="374"/>
            <p14:sldId id="376"/>
            <p14:sldId id="378"/>
            <p14:sldId id="379"/>
            <p14:sldId id="387"/>
            <p14:sldId id="389"/>
            <p14:sldId id="391"/>
            <p14:sldId id="405"/>
            <p14:sldId id="381"/>
            <p14:sldId id="395"/>
            <p14:sldId id="408"/>
            <p14:sldId id="380"/>
            <p14:sldId id="382"/>
            <p14:sldId id="393"/>
            <p14:sldId id="350"/>
            <p14:sldId id="400"/>
            <p14:sldId id="402"/>
            <p14:sldId id="399"/>
          </p14:sldIdLst>
        </p14:section>
        <p14:section name="Topic 1" id="{6D9936A3-3945-4757-BC8B-B5C252D8E036}">
          <p14:sldIdLst/>
        </p14:section>
        <p14:section name="Sample Slides for Visuals" id="{BAB3A466-96C9-4230-9978-795378D75699}">
          <p14:sldIdLst/>
        </p14:section>
        <p14:section name="Case Study" id="{8C0305C9-B152-4FBA-A789-FE1976D53990}">
          <p14:sldIdLst/>
        </p14:section>
        <p14:section name="Conclusion and Summary" id="{790CEF5B-569A-4C2F-BED5-750B08C0E5AD}">
          <p14:sldIdLst/>
        </p14:section>
        <p14:section name="Appendix" id="{3F78B471-41DA-46F2-A8E4-97E471896AB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56" autoAdjust="0"/>
    <p:restoredTop sz="92401" autoAdjust="0"/>
  </p:normalViewPr>
  <p:slideViewPr>
    <p:cSldViewPr snapToGrid="0" snapToObjects="1">
      <p:cViewPr>
        <p:scale>
          <a:sx n="152" d="100"/>
          <a:sy n="152" d="100"/>
        </p:scale>
        <p:origin x="376" y="-18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44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esProps" Target="presProps.xml"/><Relationship Id="rId51" Type="http://schemas.openxmlformats.org/officeDocument/2006/relationships/viewProps" Target="viewProps.xml"/><Relationship Id="rId52" Type="http://schemas.openxmlformats.org/officeDocument/2006/relationships/theme" Target="theme/theme1.xml"/><Relationship Id="rId53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28E893-EE38-BC45-A525-B11D5D599166}" type="datetimeFigureOut">
              <a:rPr lang="en-US" smtClean="0"/>
              <a:t>4/29/17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0DB275-CA46-8645-9E7B-116ACD3DA4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52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957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695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0081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92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423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452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297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0311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510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0333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6027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290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017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7708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840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683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7658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6799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8080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3656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045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7298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3712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742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30FB42-089F-034F-8B3D-E3DF2C4411A2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21122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64456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05194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99129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1937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DB275-CA46-8645-9E7B-116ACD3DA43B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544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4.png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4/29/17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7D7A59-36E2-48B9-B146-C1E59501F63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80666-FB37-4B36-9149-507F3B0178E3}" type="datetimeFigureOut">
              <a:rPr lang="en-US" smtClean="0"/>
              <a:pPr/>
              <a:t>4/29/17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4/29/17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5600"/>
            <a:ext cx="81946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3100" y="1497013"/>
            <a:ext cx="3975100" cy="4759325"/>
          </a:xfrm>
        </p:spPr>
        <p:txBody>
          <a:bodyPr/>
          <a:lstStyle>
            <a:lvl4pPr>
              <a:defRPr baseline="0"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7760" y="1497013"/>
            <a:ext cx="3977640" cy="4759325"/>
          </a:xfrm>
        </p:spPr>
        <p:txBody>
          <a:bodyPr/>
          <a:lstStyle>
            <a:lvl4pPr>
              <a:defRPr baseline="0"/>
            </a:lvl4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4/29/17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3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90800" y="2286000"/>
            <a:ext cx="6180224" cy="1470025"/>
          </a:xfrm>
        </p:spPr>
        <p:txBody>
          <a:bodyPr anchor="t"/>
          <a:lstStyle>
            <a:lvl1pPr algn="r">
              <a:defRPr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400" y="4038600"/>
            <a:ext cx="4772528" cy="990600"/>
          </a:xfrm>
        </p:spPr>
        <p:txBody>
          <a:bodyPr>
            <a:normAutofit/>
          </a:bodyPr>
          <a:lstStyle>
            <a:lvl1pPr marL="0" indent="0" algn="r">
              <a:buNone/>
              <a:defRPr sz="2000" b="0">
                <a:solidFill>
                  <a:schemeClr val="tx1"/>
                </a:solidFill>
                <a:latin typeface="Georg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251"/>
            <a:ext cx="3721618" cy="6858000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858000" y="5105400"/>
            <a:ext cx="1828800" cy="990600"/>
          </a:xfrm>
        </p:spPr>
        <p:txBody>
          <a:bodyPr>
            <a:normAutofit/>
          </a:bodyPr>
          <a:lstStyle>
            <a:lvl1pPr marL="0" indent="0" algn="ctr">
              <a:buNone/>
              <a:defRPr sz="2000" baseline="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161049" y="-3176815"/>
            <a:ext cx="2819400" cy="917303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0" y="3048000"/>
            <a:ext cx="4343400" cy="1362075"/>
          </a:xfrm>
        </p:spPr>
        <p:txBody>
          <a:bodyPr anchor="b" anchorCtr="0"/>
          <a:lstStyle>
            <a:lvl1pPr algn="l">
              <a:defRPr sz="4000" b="1" cap="small" baseline="0">
                <a:solidFill>
                  <a:srgbClr val="0033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6781800" y="5334000"/>
            <a:ext cx="2133600" cy="990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US" dirty="0" smtClean="0"/>
              <a:t>Company Logo</a:t>
            </a:r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0" y="269632"/>
            <a:ext cx="8077200" cy="1143000"/>
          </a:xfrm>
        </p:spPr>
        <p:txBody>
          <a:bodyPr anchor="ctr" anchorCtr="0"/>
          <a:lstStyle>
            <a:lvl1pPr algn="l">
              <a:defRPr lang="en-US" dirty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596413"/>
            <a:ext cx="8077200" cy="4297363"/>
          </a:xfrm>
        </p:spPr>
        <p:txBody>
          <a:bodyPr>
            <a:normAutofit/>
          </a:bodyPr>
          <a:lstStyle>
            <a:lvl1pPr>
              <a:defRPr sz="3200">
                <a:latin typeface="+mn-lt"/>
              </a:defRPr>
            </a:lvl1pPr>
            <a:lvl2pPr>
              <a:defRPr sz="2800">
                <a:latin typeface="+mn-lt"/>
              </a:defRPr>
            </a:lvl2pPr>
            <a:lvl3pPr>
              <a:defRPr sz="2400">
                <a:latin typeface="+mn-lt"/>
              </a:defRPr>
            </a:lvl3pPr>
            <a:lvl4pPr>
              <a:defRPr sz="2400">
                <a:latin typeface="+mn-lt"/>
              </a:defRPr>
            </a:lvl4pPr>
            <a:lvl5pPr>
              <a:defRPr sz="2400">
                <a:latin typeface="+mn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B281C-5159-4971-8228-52B9A72E9ED2}" type="datetimeFigureOut">
              <a:rPr lang="en-US" smtClean="0"/>
              <a:pPr/>
              <a:t>4/29/17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709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543" y="0"/>
            <a:ext cx="9100457" cy="6879771"/>
          </a:xfrm>
          <a:prstGeom prst="rect">
            <a:avLst/>
          </a:prstGeom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762000" y="6356350"/>
            <a:ext cx="2133600" cy="365125"/>
          </a:xfrm>
        </p:spPr>
        <p:txBody>
          <a:bodyPr/>
          <a:lstStyle/>
          <a:p>
            <a:fld id="{757B281C-5159-4971-8228-52B9A72E9ED2}" type="datetimeFigureOut">
              <a:rPr lang="en-US" smtClean="0"/>
              <a:pPr/>
              <a:t>4/29/17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356350"/>
            <a:ext cx="2133600" cy="365125"/>
          </a:xfrm>
        </p:spPr>
        <p:txBody>
          <a:bodyPr/>
          <a:lstStyle/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0403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57B281C-5159-4971-8228-52B9A72E9ED2}" type="datetimeFigureOut">
              <a:rPr lang="en-US" smtClean="0"/>
              <a:pPr/>
              <a:t>4/29/17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3D6E5A2-EC83-451F-A719-9AC1370DD5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62" r:id="rId1"/>
    <p:sldLayoutId id="2147484463" r:id="rId2"/>
    <p:sldLayoutId id="2147484464" r:id="rId3"/>
    <p:sldLayoutId id="2147484465" r:id="rId4"/>
    <p:sldLayoutId id="2147484466" r:id="rId5"/>
    <p:sldLayoutId id="2147484467" r:id="rId6"/>
    <p:sldLayoutId id="2147484468" r:id="rId7"/>
    <p:sldLayoutId id="2147484469" r:id="rId8"/>
    <p:sldLayoutId id="2147484470" r:id="rId9"/>
    <p:sldLayoutId id="2147484471" r:id="rId10"/>
    <p:sldLayoutId id="2147484472" r:id="rId11"/>
    <p:sldLayoutId id="2147484473" r:id="rId12"/>
    <p:sldLayoutId id="2147484474" r:id="rId13"/>
    <p:sldLayoutId id="2147484475" r:id="rId14"/>
    <p:sldLayoutId id="2147484476" r:id="rId15"/>
    <p:sldLayoutId id="2147484477" r:id="rId16"/>
    <p:sldLayoutId id="2147484478" r:id="rId17"/>
    <p:sldLayoutId id="2147484479" r:id="rId18"/>
    <p:sldLayoutId id="2147483676" r:id="rId19"/>
    <p:sldLayoutId id="2147483678" r:id="rId20"/>
    <p:sldLayoutId id="2147483680" r:id="rId21"/>
    <p:sldLayoutId id="2147483681" r:id="rId22"/>
    <p:sldLayoutId id="2147483650" r:id="rId23"/>
    <p:sldLayoutId id="2147484480" r:id="rId24"/>
    <p:sldLayoutId id="2147484481" r:id="rId25"/>
  </p:sldLayoutIdLst>
  <p:transition spd="slow">
    <p:wipe dir="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image" Target="../media/image8.gif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mailto:twerner@neaq.org)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1.bin"/><Relationship Id="rId5" Type="http://schemas.openxmlformats.org/officeDocument/2006/relationships/package" Target="../embeddings/Microsoft_Word_Document1.docx"/><Relationship Id="rId6" Type="http://schemas.openxmlformats.org/officeDocument/2006/relationships/image" Target="../media/image9.emf"/><Relationship Id="rId7" Type="http://schemas.openxmlformats.org/officeDocument/2006/relationships/image" Target="../media/image10.jpe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2.bin"/><Relationship Id="rId5" Type="http://schemas.openxmlformats.org/officeDocument/2006/relationships/package" Target="../embeddings/Microsoft_Word_Document2.docx"/><Relationship Id="rId6" Type="http://schemas.openxmlformats.org/officeDocument/2006/relationships/image" Target="../media/image11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4" Type="http://schemas.openxmlformats.org/officeDocument/2006/relationships/image" Target="../media/image14.tiff"/><Relationship Id="rId5" Type="http://schemas.openxmlformats.org/officeDocument/2006/relationships/image" Target="../media/image15.tif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tif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0.tif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1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tif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9.tif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hyperlink" Target="http://www.bycatch.org)/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2.tif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tiff"/><Relationship Id="rId4" Type="http://schemas.openxmlformats.org/officeDocument/2006/relationships/image" Target="../media/image34.tiff"/><Relationship Id="rId5" Type="http://schemas.openxmlformats.org/officeDocument/2006/relationships/image" Target="../media/image35.tiff"/><Relationship Id="rId6" Type="http://schemas.openxmlformats.org/officeDocument/2006/relationships/image" Target="../media/image36.jpeg"/><Relationship Id="rId7" Type="http://schemas.openxmlformats.org/officeDocument/2006/relationships/image" Target="../media/image37.tiff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8.tif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9.tif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0.tif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4" Type="http://schemas.openxmlformats.org/officeDocument/2006/relationships/image" Target="../media/image42.tiff"/><Relationship Id="rId5" Type="http://schemas.openxmlformats.org/officeDocument/2006/relationships/image" Target="../media/image43.tiff"/><Relationship Id="rId6" Type="http://schemas.openxmlformats.org/officeDocument/2006/relationships/image" Target="../media/image44.tif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tiff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tiff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90032" y="571260"/>
            <a:ext cx="7772400" cy="15240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Techniques for Reducing Large Whale Entanglements </a:t>
            </a:r>
            <a:r>
              <a:rPr lang="en-US" sz="4000" dirty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sz="4000" dirty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4000" dirty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sz="4000" dirty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6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Tim Werner</a:t>
            </a:r>
            <a:r>
              <a:rPr lang="en-US" sz="3600" dirty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sz="3600" dirty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600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March 29, 2017</a:t>
            </a:r>
            <a:endParaRPr lang="en-US" sz="3600" dirty="0">
              <a:solidFill>
                <a:schemeClr val="tx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9" name="Picture 8" descr="Fin_Consortium_Logos.jpg                                       00036659Macintosh HD                   BB7E8E3D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612882"/>
            <a:ext cx="1892300" cy="86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501" y="5460875"/>
            <a:ext cx="3091198" cy="1325126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287" y="5596220"/>
            <a:ext cx="1725613" cy="8980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189401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67833" y="2455101"/>
            <a:ext cx="7501467" cy="4402899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u="sng" dirty="0" smtClean="0"/>
              <a:t>Project PIs</a:t>
            </a:r>
          </a:p>
          <a:p>
            <a:pPr marL="0" indent="0">
              <a:buNone/>
            </a:pPr>
            <a:r>
              <a:rPr lang="en-US" i="1" dirty="0" smtClean="0"/>
              <a:t>Whale-Release Rope</a:t>
            </a:r>
            <a:r>
              <a:rPr lang="en-US" dirty="0" smtClean="0"/>
              <a:t>: </a:t>
            </a:r>
            <a:r>
              <a:rPr lang="en-US" dirty="0" err="1" smtClean="0"/>
              <a:t>NEAq</a:t>
            </a:r>
            <a:r>
              <a:rPr lang="en-US" dirty="0" smtClean="0"/>
              <a:t> (Amy Knowlton, Scott Kraus, MA LA, SSLFA)</a:t>
            </a:r>
          </a:p>
          <a:p>
            <a:pPr marL="0" indent="0">
              <a:buNone/>
            </a:pPr>
            <a:r>
              <a:rPr lang="en-US" i="1" dirty="0" smtClean="0"/>
              <a:t>Submerged </a:t>
            </a:r>
            <a:r>
              <a:rPr lang="en-US" i="1" dirty="0" err="1" smtClean="0"/>
              <a:t>Endline</a:t>
            </a:r>
            <a:r>
              <a:rPr lang="en-US" i="1" dirty="0" smtClean="0"/>
              <a:t> Project</a:t>
            </a:r>
            <a:r>
              <a:rPr lang="en-US" dirty="0" smtClean="0"/>
              <a:t>: WHOI (Keenan </a:t>
            </a:r>
            <a:r>
              <a:rPr lang="en-US" dirty="0"/>
              <a:t>Ball, </a:t>
            </a:r>
            <a:r>
              <a:rPr lang="en-US" dirty="0" smtClean="0"/>
              <a:t>Jim </a:t>
            </a:r>
            <a:r>
              <a:rPr lang="en-US" dirty="0" err="1" smtClean="0"/>
              <a:t>Partan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u="sng" dirty="0" smtClean="0"/>
              <a:t>Fishing Industry Collaborators</a:t>
            </a:r>
          </a:p>
          <a:p>
            <a:pPr marL="0" indent="0">
              <a:buNone/>
            </a:pPr>
            <a:r>
              <a:rPr lang="en-US" dirty="0" smtClean="0"/>
              <a:t>Lori Caron, Beth </a:t>
            </a:r>
            <a:r>
              <a:rPr lang="en-US" dirty="0" err="1" smtClean="0"/>
              <a:t>Casoni</a:t>
            </a:r>
            <a:r>
              <a:rPr lang="en-US" dirty="0" smtClean="0"/>
              <a:t>, Dave </a:t>
            </a:r>
            <a:r>
              <a:rPr lang="en-US" dirty="0" err="1" smtClean="0"/>
              <a:t>Casoni</a:t>
            </a:r>
            <a:r>
              <a:rPr lang="en-US" dirty="0" smtClean="0"/>
              <a:t>, Denny Colbert, John Havilland, Patrice McCarron, Mike Lane, Rob Martin, Steve Keane, </a:t>
            </a:r>
            <a:r>
              <a:rPr lang="en-US" dirty="0" err="1" smtClean="0"/>
              <a:t>Kristan</a:t>
            </a:r>
            <a:r>
              <a:rPr lang="en-US" dirty="0" smtClean="0"/>
              <a:t> Porter, </a:t>
            </a:r>
            <a:r>
              <a:rPr lang="en-US" dirty="0" err="1" smtClean="0"/>
              <a:t>Sott</a:t>
            </a:r>
            <a:r>
              <a:rPr lang="en-US" dirty="0" smtClean="0"/>
              <a:t> Wesley, Elliot Thomas, Pat White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u="sng" dirty="0" smtClean="0"/>
              <a:t>Engineers</a:t>
            </a:r>
            <a:endParaRPr lang="en-US" u="sng" dirty="0"/>
          </a:p>
          <a:p>
            <a:pPr marL="0" indent="0">
              <a:buNone/>
            </a:pPr>
            <a:r>
              <a:rPr lang="en-US" dirty="0" smtClean="0"/>
              <a:t>Ken Baldwin, Ben </a:t>
            </a:r>
            <a:r>
              <a:rPr lang="en-US" dirty="0" err="1" smtClean="0"/>
              <a:t>Brickett</a:t>
            </a:r>
            <a:r>
              <a:rPr lang="en-US" dirty="0" smtClean="0"/>
              <a:t>, Jud </a:t>
            </a:r>
            <a:r>
              <a:rPr lang="en-US" dirty="0" err="1" smtClean="0"/>
              <a:t>DeCew</a:t>
            </a:r>
            <a:r>
              <a:rPr lang="en-US" dirty="0" smtClean="0"/>
              <a:t>, John Flory, Laurens </a:t>
            </a:r>
            <a:r>
              <a:rPr lang="en-US" dirty="0" err="1" smtClean="0"/>
              <a:t>Howle</a:t>
            </a:r>
            <a:r>
              <a:rPr lang="en-US" dirty="0" smtClean="0"/>
              <a:t>, Alan Lesser, Hank McKenna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u="sng" dirty="0" smtClean="0"/>
              <a:t>Rope Manufacturers</a:t>
            </a:r>
          </a:p>
          <a:p>
            <a:pPr marL="0" indent="0">
              <a:buNone/>
            </a:pPr>
            <a:r>
              <a:rPr lang="en-US" dirty="0" smtClean="0"/>
              <a:t>Sean Burke, Donnie MacLean, Chris Berg, Jack Pace, Larry Powers. Chuck Gilchrest, Neil Prescott. Ryan </a:t>
            </a:r>
            <a:r>
              <a:rPr lang="en-US" dirty="0" err="1" smtClean="0"/>
              <a:t>Anacko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 smtClean="0"/>
              <a:t>Whale Researchers</a:t>
            </a:r>
          </a:p>
          <a:p>
            <a:pPr marL="0" indent="0">
              <a:buNone/>
            </a:pPr>
            <a:r>
              <a:rPr lang="en-US" dirty="0" smtClean="0"/>
              <a:t>Michael Moore, Doug </a:t>
            </a:r>
            <a:r>
              <a:rPr lang="en-US" dirty="0" err="1" smtClean="0"/>
              <a:t>Nowacek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 err="1" smtClean="0"/>
              <a:t>Bycactch</a:t>
            </a:r>
            <a:r>
              <a:rPr lang="en-US" u="sng" dirty="0" smtClean="0"/>
              <a:t> Consortium Members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Blue Water Fishermen’s Association, Duke University, Maine Lobstermen’s Association, New England Aquarium, University of New Hampshire</a:t>
            </a:r>
          </a:p>
          <a:p>
            <a:pPr marL="0" indent="0">
              <a:buNone/>
            </a:pPr>
            <a:endParaRPr lang="en-US" u="sng" dirty="0" smtClean="0"/>
          </a:p>
          <a:p>
            <a:pPr marL="0" indent="0">
              <a:buNone/>
            </a:pPr>
            <a:r>
              <a:rPr lang="en-US" u="sng" dirty="0" smtClean="0"/>
              <a:t>Donors</a:t>
            </a:r>
          </a:p>
          <a:p>
            <a:pPr marL="0" indent="0">
              <a:buNone/>
            </a:pPr>
            <a:r>
              <a:rPr lang="en-US" dirty="0" smtClean="0"/>
              <a:t>NOAA/National </a:t>
            </a:r>
            <a:r>
              <a:rPr lang="en-US" dirty="0"/>
              <a:t>Marine Fisheries </a:t>
            </a:r>
            <a:r>
              <a:rPr lang="en-US" dirty="0" smtClean="0"/>
              <a:t>Service; Commonwealth of Massachusetts Office of Energy and Environmental Affairs; US Marine Mammal Commission; WHOI; </a:t>
            </a:r>
            <a:r>
              <a:rPr lang="en-US" dirty="0" err="1" smtClean="0"/>
              <a:t>NEAq</a:t>
            </a:r>
            <a:r>
              <a:rPr lang="en-US" dirty="0" smtClean="0"/>
              <a:t>, </a:t>
            </a:r>
            <a:r>
              <a:rPr lang="en-US" dirty="0" err="1" smtClean="0"/>
              <a:t>incuding</a:t>
            </a:r>
            <a:r>
              <a:rPr lang="en-US" dirty="0" smtClean="0"/>
              <a:t> foundation grants from the Island Foundation and the </a:t>
            </a:r>
            <a:r>
              <a:rPr lang="en-US" dirty="0" err="1" smtClean="0"/>
              <a:t>Volgenau</a:t>
            </a:r>
            <a:r>
              <a:rPr lang="en-US" dirty="0" smtClean="0"/>
              <a:t> Foundation</a:t>
            </a:r>
          </a:p>
          <a:p>
            <a:pPr marL="0" indent="0">
              <a:buNone/>
            </a:pPr>
            <a:endParaRPr lang="en-US" sz="2900" b="1" dirty="0"/>
          </a:p>
          <a:p>
            <a:pPr marL="0" indent="0">
              <a:buNone/>
            </a:pPr>
            <a:r>
              <a:rPr lang="en-US" sz="2900" b="1" dirty="0" smtClean="0"/>
              <a:t>CONTACT:	Tim Werner (</a:t>
            </a:r>
            <a:r>
              <a:rPr lang="en-US" sz="2900" b="1" dirty="0" smtClean="0">
                <a:hlinkClick r:id="rId3"/>
              </a:rPr>
              <a:t>twerner@neaq.org)</a:t>
            </a:r>
            <a:endParaRPr lang="en-US" sz="2900" b="1" dirty="0" smtClean="0"/>
          </a:p>
          <a:p>
            <a:pPr marL="0" indent="0">
              <a:buNone/>
            </a:pPr>
            <a:r>
              <a:rPr lang="en-US" sz="2900" b="1" dirty="0" smtClean="0"/>
              <a:t>WEBSITE:	</a:t>
            </a:r>
            <a:r>
              <a:rPr lang="en-US" sz="2900" b="1" dirty="0" err="1" smtClean="0"/>
              <a:t>www.bycatch.org</a:t>
            </a:r>
            <a:endParaRPr lang="en-US" sz="29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Acknowledgments</a:t>
            </a:r>
          </a:p>
        </p:txBody>
      </p:sp>
    </p:spTree>
    <p:extLst>
      <p:ext uri="{BB962C8B-B14F-4D97-AF65-F5344CB8AC3E}">
        <p14:creationId xmlns:p14="http://schemas.microsoft.com/office/powerpoint/2010/main" val="214733386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55671543"/>
              </p:ext>
            </p:extLst>
          </p:nvPr>
        </p:nvGraphicFramePr>
        <p:xfrm>
          <a:off x="3638550" y="145365"/>
          <a:ext cx="5162550" cy="6585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" name="Document" r:id="rId5" imgW="5943600" imgH="7581900" progId="Word.Document.12">
                  <p:embed/>
                </p:oleObj>
              </mc:Choice>
              <mc:Fallback>
                <p:oleObj name="Document" r:id="rId5" imgW="5943600" imgH="75819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38550" y="145365"/>
                        <a:ext cx="5162550" cy="65850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310776" y="290287"/>
            <a:ext cx="330835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US" sz="19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Entanglements involve </a:t>
            </a:r>
            <a:r>
              <a:rPr lang="en-US" sz="1900" u="sng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all</a:t>
            </a:r>
            <a:r>
              <a:rPr lang="en-US" sz="19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</a:p>
          <a:p>
            <a:r>
              <a:rPr lang="en-US" sz="1900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15 species of ”great whales”</a:t>
            </a:r>
          </a:p>
          <a:p>
            <a:endParaRPr lang="en-US" u="sng" dirty="0"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30200" y="6580213"/>
            <a:ext cx="15701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Werner et al., </a:t>
            </a:r>
            <a:r>
              <a:rPr lang="en-US" sz="1200" i="1" dirty="0"/>
              <a:t>in prep</a:t>
            </a:r>
            <a:r>
              <a:rPr lang="en-US" sz="1200" dirty="0" smtClean="0"/>
              <a:t>.</a:t>
            </a:r>
            <a:endParaRPr lang="en-US" sz="1200" dirty="0"/>
          </a:p>
          <a:p>
            <a:endParaRPr lang="en-US" sz="1200" dirty="0"/>
          </a:p>
        </p:txBody>
      </p:sp>
      <p:pic>
        <p:nvPicPr>
          <p:cNvPr id="5" name="Picture 4" descr="RW021202-3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08984" y="1455548"/>
            <a:ext cx="2818309" cy="4708924"/>
          </a:xfrm>
          <a:prstGeom prst="rect">
            <a:avLst/>
          </a:prstGeom>
          <a:ln w="22225">
            <a:gradFill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5400000" scaled="0"/>
            </a:gradFill>
            <a:prstDash val="solid"/>
          </a:ln>
        </p:spPr>
      </p:pic>
      <p:sp>
        <p:nvSpPr>
          <p:cNvPr id="2" name="Rectangle 1"/>
          <p:cNvSpPr/>
          <p:nvPr/>
        </p:nvSpPr>
        <p:spPr>
          <a:xfrm>
            <a:off x="252186" y="290287"/>
            <a:ext cx="3115128" cy="6289926"/>
          </a:xfrm>
          <a:prstGeom prst="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0762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5680747"/>
              </p:ext>
            </p:extLst>
          </p:nvPr>
        </p:nvGraphicFramePr>
        <p:xfrm>
          <a:off x="457200" y="964692"/>
          <a:ext cx="8229600" cy="54905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1" name="Document" r:id="rId5" imgW="8432800" imgH="5626100" progId="Word.Document.12">
                  <p:embed/>
                </p:oleObj>
              </mc:Choice>
              <mc:Fallback>
                <p:oleObj name="Document" r:id="rId5" imgW="8432800" imgH="56261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7200" y="964692"/>
                        <a:ext cx="8229600" cy="54905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Profile of Entanglements (1990-2015)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5017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6000" y="4360644"/>
            <a:ext cx="6942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Most entanglements go undetected—globally, regionally, and locally!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201463" y="1904485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Frequently reported from the NW Atlantic, S and E Atlantic, C and E Pacific, Indian Ocean, and W Pacific (IWC, 2010; 2011; Minton, 2015)</a:t>
            </a:r>
          </a:p>
          <a:p>
            <a:endParaRPr lang="en-US" dirty="0"/>
          </a:p>
          <a:p>
            <a:pPr algn="ctr"/>
            <a:r>
              <a:rPr lang="en-US" b="1" dirty="0"/>
              <a:t>A GLOBAL PHENOMENON</a:t>
            </a:r>
          </a:p>
        </p:txBody>
      </p:sp>
    </p:spTree>
    <p:extLst>
      <p:ext uri="{BB962C8B-B14F-4D97-AF65-F5344CB8AC3E}">
        <p14:creationId xmlns:p14="http://schemas.microsoft.com/office/powerpoint/2010/main" val="17753321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60" y="338328"/>
            <a:ext cx="8761228" cy="1252728"/>
          </a:xfrm>
        </p:spPr>
        <p:txBody>
          <a:bodyPr>
            <a:noAutofit/>
          </a:bodyPr>
          <a:lstStyle/>
          <a:p>
            <a:r>
              <a:rPr lang="en-US" sz="40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Strategies for Reducing the Incidence and/or Severity of Entanglements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7833" y="2360142"/>
            <a:ext cx="7408333" cy="449785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u="sng" dirty="0" smtClean="0"/>
              <a:t>Fish Less</a:t>
            </a:r>
          </a:p>
          <a:p>
            <a:pPr lvl="1">
              <a:buFont typeface="Arial" charset="0"/>
              <a:buChar char="•"/>
            </a:pPr>
            <a:r>
              <a:rPr lang="en-US" dirty="0"/>
              <a:t>Time-Area </a:t>
            </a:r>
            <a:r>
              <a:rPr lang="en-US" dirty="0" smtClean="0"/>
              <a:t>Closures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Effort Reduction (or cessation)</a:t>
            </a:r>
          </a:p>
          <a:p>
            <a:pPr marL="301943" lvl="1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u="sng" dirty="0" smtClean="0"/>
              <a:t>Fish Better (Modify gear or practices)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Reduce Probability of Encounter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Reduce Probability of Entanglement</a:t>
            </a:r>
          </a:p>
          <a:p>
            <a:pPr lvl="1">
              <a:buFont typeface="Arial" charset="0"/>
              <a:buChar char="•"/>
            </a:pPr>
            <a:r>
              <a:rPr lang="en-US" dirty="0" smtClean="0"/>
              <a:t>Post-entanglement Release Mechanisms</a:t>
            </a:r>
          </a:p>
          <a:p>
            <a:pPr marL="301943" lvl="1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b="1" dirty="0" smtClean="0"/>
              <a:t>Switch Gear Type</a:t>
            </a:r>
          </a:p>
          <a:p>
            <a:pPr marL="0" indent="0">
              <a:buNone/>
            </a:pPr>
            <a:endParaRPr lang="en-US" b="1" dirty="0" smtClean="0"/>
          </a:p>
          <a:p>
            <a:pPr marL="0" indent="0">
              <a:buNone/>
            </a:pPr>
            <a:r>
              <a:rPr lang="en-US" b="1" dirty="0" smtClean="0"/>
              <a:t>Post-entanglement mitigation</a:t>
            </a:r>
          </a:p>
        </p:txBody>
      </p:sp>
    </p:spTree>
    <p:extLst>
      <p:ext uri="{BB962C8B-B14F-4D97-AF65-F5344CB8AC3E}">
        <p14:creationId xmlns:p14="http://schemas.microsoft.com/office/powerpoint/2010/main" val="141288883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tx1"/>
                </a:solidFill>
              </a:rPr>
              <a:t>Fish Less</a:t>
            </a:r>
            <a:r>
              <a:rPr lang="en-US" dirty="0" smtClean="0">
                <a:solidFill>
                  <a:schemeClr val="tx1"/>
                </a:solidFill>
              </a:rPr>
              <a:t>: 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Time-Area Closures</a:t>
            </a:r>
            <a:endParaRPr lang="en-US" sz="4000" b="1" dirty="0">
              <a:solidFill>
                <a:schemeClr val="tx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Content Placeholder 1"/>
          <p:cNvSpPr>
            <a:spLocks noGrp="1"/>
          </p:cNvSpPr>
          <p:nvPr>
            <p:ph sz="quarter" idx="14"/>
          </p:nvPr>
        </p:nvSpPr>
        <p:spPr>
          <a:xfrm>
            <a:off x="457200" y="2352846"/>
            <a:ext cx="4047688" cy="386339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R</a:t>
            </a:r>
            <a:r>
              <a:rPr lang="en-US" dirty="0" smtClean="0"/>
              <a:t>estrict </a:t>
            </a:r>
            <a:r>
              <a:rPr lang="en-US" dirty="0"/>
              <a:t>fishing within all or a subset of a particular fishing zone, permanently or for a set time period (FAO 2011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Some areas open but only with gear restrictions (may be </a:t>
            </a:r>
            <a:r>
              <a:rPr lang="en-US" i="1" dirty="0" smtClean="0"/>
              <a:t>time-area-gear</a:t>
            </a:r>
            <a:r>
              <a:rPr lang="en-US" dirty="0" smtClean="0"/>
              <a:t> closures)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Range from </a:t>
            </a:r>
            <a:r>
              <a:rPr lang="en-US" dirty="0"/>
              <a:t>p</a:t>
            </a:r>
            <a:r>
              <a:rPr lang="en-US" dirty="0" smtClean="0"/>
              <a:t>ermanent ”no take” areas to consequence closures and dynamic area management</a:t>
            </a:r>
            <a:endParaRPr lang="en-US" dirty="0"/>
          </a:p>
        </p:txBody>
      </p:sp>
      <p:pic>
        <p:nvPicPr>
          <p:cNvPr id="13" name="Picture 10" descr="EastCoastCDNUS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899" y="2688407"/>
            <a:ext cx="2533559" cy="344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463088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294" y="410439"/>
            <a:ext cx="2814212" cy="1801385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7318601" y="1934825"/>
            <a:ext cx="9509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T. Jefferson</a:t>
            </a:r>
            <a:endParaRPr lang="en-US" sz="1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960" y="230413"/>
            <a:ext cx="5196622" cy="621291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4761" y="2424419"/>
            <a:ext cx="3353079" cy="372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2655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tx1"/>
                </a:solidFill>
              </a:rPr>
              <a:t>Fish Less</a:t>
            </a:r>
            <a:r>
              <a:rPr lang="en-US" dirty="0" smtClean="0">
                <a:solidFill>
                  <a:schemeClr val="tx1"/>
                </a:solidFill>
              </a:rPr>
              <a:t>: </a:t>
            </a:r>
            <a:r>
              <a:rPr lang="en-US" sz="40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Time-Area Closures</a:t>
            </a:r>
          </a:p>
        </p:txBody>
      </p:sp>
      <p:pic>
        <p:nvPicPr>
          <p:cNvPr id="19" name="Picture 6" descr="HDwide in Hbr.jpg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233" y="2637162"/>
            <a:ext cx="2818991" cy="3872083"/>
          </a:xfrm>
          <a:prstGeom prst="rect">
            <a:avLst/>
          </a:prstGeom>
          <a:noFill/>
          <a:ln w="15875">
            <a:solidFill>
              <a:schemeClr val="accent2">
                <a:lumMod val="75000"/>
              </a:schemeClr>
            </a:solidFill>
            <a:miter lim="800000"/>
            <a:headEnd/>
            <a:tailEnd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Content Placeholder 19"/>
          <p:cNvSpPr>
            <a:spLocks noGrp="1"/>
          </p:cNvSpPr>
          <p:nvPr>
            <p:ph sz="quarter" idx="14"/>
          </p:nvPr>
        </p:nvSpPr>
        <p:spPr>
          <a:xfrm>
            <a:off x="3615070" y="2637161"/>
            <a:ext cx="5273748" cy="3872083"/>
          </a:xfrm>
        </p:spPr>
        <p:txBody>
          <a:bodyPr>
            <a:norm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sng" dirty="0" smtClean="0"/>
              <a:t>Hector’s dolphin in New Zealand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en-US" dirty="0" err="1" smtClean="0"/>
              <a:t>Gormley</a:t>
            </a:r>
            <a:r>
              <a:rPr lang="en-US" dirty="0" smtClean="0"/>
              <a:t> et al (2012): increase in survivability </a:t>
            </a:r>
            <a:r>
              <a:rPr lang="en-US" i="1" dirty="0" smtClean="0"/>
              <a:t>within</a:t>
            </a:r>
            <a:r>
              <a:rPr lang="en-US" dirty="0" smtClean="0"/>
              <a:t> the reserve but insufficient to recover the overall population</a:t>
            </a:r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endParaRPr lang="en-US" dirty="0"/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en-US" dirty="0" err="1" smtClean="0"/>
              <a:t>Slooten</a:t>
            </a:r>
            <a:r>
              <a:rPr lang="en-US" dirty="0" smtClean="0"/>
              <a:t> et al (2013): National area management network insufficient for population recovery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18380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tx1"/>
                </a:solidFill>
              </a:rPr>
              <a:t>Fish Less</a:t>
            </a:r>
            <a:r>
              <a:rPr lang="en-US" dirty="0" smtClean="0">
                <a:solidFill>
                  <a:schemeClr val="tx1"/>
                </a:solidFill>
              </a:rPr>
              <a:t>: </a:t>
            </a:r>
            <a:r>
              <a:rPr lang="en-US" sz="4000" b="1" dirty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Time-Area Closures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4653230" y="2615394"/>
            <a:ext cx="3822192" cy="415293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SUMMARY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Can protect </a:t>
            </a:r>
            <a:r>
              <a:rPr lang="en-US" b="1" i="1" dirty="0" smtClean="0"/>
              <a:t>individual </a:t>
            </a:r>
            <a:r>
              <a:rPr lang="en-US" dirty="0" smtClean="0"/>
              <a:t>animals within closure boundaries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To conserve or recover a </a:t>
            </a:r>
            <a:r>
              <a:rPr lang="en-US" b="1" i="1" dirty="0" smtClean="0"/>
              <a:t>species</a:t>
            </a:r>
            <a:r>
              <a:rPr lang="en-US" b="1" dirty="0" smtClean="0"/>
              <a:t> </a:t>
            </a:r>
            <a:r>
              <a:rPr lang="en-US" dirty="0" smtClean="0"/>
              <a:t>or </a:t>
            </a:r>
            <a:r>
              <a:rPr lang="en-US" b="1" i="1" dirty="0" smtClean="0"/>
              <a:t>population</a:t>
            </a:r>
            <a:r>
              <a:rPr lang="en-US" i="1" dirty="0" smtClean="0"/>
              <a:t>, </a:t>
            </a:r>
            <a:r>
              <a:rPr lang="en-US" dirty="0" smtClean="0"/>
              <a:t>however they need to be </a:t>
            </a:r>
            <a:r>
              <a:rPr lang="en-US" u="sng" dirty="0" smtClean="0"/>
              <a:t>large enough</a:t>
            </a:r>
            <a:r>
              <a:rPr lang="en-US" dirty="0" smtClean="0"/>
              <a:t>, </a:t>
            </a:r>
            <a:r>
              <a:rPr lang="en-US" u="sng" dirty="0" smtClean="0"/>
              <a:t>located in the right areas</a:t>
            </a:r>
            <a:r>
              <a:rPr lang="en-US" dirty="0" smtClean="0"/>
              <a:t>, </a:t>
            </a:r>
            <a:r>
              <a:rPr lang="en-US" u="sng" dirty="0" smtClean="0"/>
              <a:t>effectively </a:t>
            </a:r>
            <a:r>
              <a:rPr lang="en-US" dirty="0" smtClean="0"/>
              <a:t>managed, and </a:t>
            </a:r>
            <a:r>
              <a:rPr lang="en-US" u="sng" dirty="0" smtClean="0"/>
              <a:t>avoid introducing new threats </a:t>
            </a:r>
            <a:r>
              <a:rPr lang="en-US" dirty="0" smtClean="0"/>
              <a:t>(</a:t>
            </a:r>
            <a:r>
              <a:rPr lang="en-US" dirty="0" err="1" smtClean="0"/>
              <a:t>Gormley</a:t>
            </a:r>
            <a:r>
              <a:rPr lang="en-US" dirty="0" smtClean="0"/>
              <a:t> et al 2012; </a:t>
            </a:r>
            <a:r>
              <a:rPr lang="en-US" dirty="0" err="1" smtClean="0"/>
              <a:t>Slooten</a:t>
            </a:r>
            <a:r>
              <a:rPr lang="en-US" dirty="0" smtClean="0"/>
              <a:t> </a:t>
            </a:r>
            <a:r>
              <a:rPr lang="en-US" dirty="0"/>
              <a:t>2013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T-A-Cs generally unpopular with fishermen</a:t>
            </a:r>
            <a:endParaRPr lang="en-US" dirty="0"/>
          </a:p>
        </p:txBody>
      </p:sp>
      <p:pic>
        <p:nvPicPr>
          <p:cNvPr id="10" name="Picture 10" descr="EastCoastCDNUS2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04912"/>
            <a:ext cx="2948730" cy="4011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546069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Examples: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Buy-outs</a:t>
            </a:r>
          </a:p>
          <a:p>
            <a:endParaRPr lang="en-US" dirty="0" smtClean="0"/>
          </a:p>
          <a:p>
            <a:r>
              <a:rPr lang="en-US" dirty="0" smtClean="0"/>
              <a:t>Reduction in licenses, permits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tx1"/>
                </a:solidFill>
              </a:rPr>
              <a:t>Fish Less</a:t>
            </a:r>
            <a:r>
              <a:rPr lang="en-US" dirty="0" smtClean="0">
                <a:solidFill>
                  <a:schemeClr val="tx1"/>
                </a:solidFill>
              </a:rPr>
              <a:t>: </a:t>
            </a:r>
            <a:r>
              <a:rPr lang="en-US" sz="4000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Effort Reduction</a:t>
            </a:r>
            <a:endParaRPr lang="en-US" sz="4000" b="1" dirty="0">
              <a:solidFill>
                <a:schemeClr val="tx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965155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tx1"/>
                </a:solidFill>
              </a:rPr>
              <a:t>Fish Better</a:t>
            </a:r>
            <a:endParaRPr lang="en-US" sz="4000" b="1" dirty="0">
              <a:solidFill>
                <a:schemeClr val="tx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4264932" cy="344728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u="sng" dirty="0" smtClean="0"/>
              <a:t>Reduce Probability of Entanglement</a:t>
            </a:r>
          </a:p>
          <a:p>
            <a:r>
              <a:rPr lang="en-US" dirty="0"/>
              <a:t>Materially stiffening rope</a:t>
            </a:r>
          </a:p>
          <a:p>
            <a:r>
              <a:rPr lang="en-US" dirty="0"/>
              <a:t>High tension rope </a:t>
            </a:r>
          </a:p>
          <a:p>
            <a:r>
              <a:rPr lang="en-US" dirty="0"/>
              <a:t>Reducing the use of knots in ropes </a:t>
            </a:r>
          </a:p>
          <a:p>
            <a:r>
              <a:rPr lang="en-US" dirty="0"/>
              <a:t>Whale free buoy</a:t>
            </a:r>
          </a:p>
          <a:p>
            <a:r>
              <a:rPr lang="en-US" dirty="0"/>
              <a:t>Slippery rope </a:t>
            </a:r>
            <a:endParaRPr lang="en-US" dirty="0" smtClean="0"/>
          </a:p>
          <a:p>
            <a:r>
              <a:rPr lang="en-US" dirty="0"/>
              <a:t>Post-entanglement </a:t>
            </a:r>
            <a:r>
              <a:rPr lang="en-US" dirty="0" smtClean="0"/>
              <a:t>release mechanisms</a:t>
            </a:r>
            <a:endParaRPr lang="en-US" dirty="0"/>
          </a:p>
          <a:p>
            <a:r>
              <a:rPr lang="en-US" strike="sngStrike" dirty="0" smtClean="0"/>
              <a:t>Decreasing </a:t>
            </a:r>
            <a:r>
              <a:rPr lang="en-US" strike="sngStrike" dirty="0"/>
              <a:t>gillnet mesh size </a:t>
            </a:r>
          </a:p>
          <a:p>
            <a:r>
              <a:rPr lang="en-US" strike="sngStrike" dirty="0"/>
              <a:t>Gear tending (some offshore gillnetters). 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287079" y="2679192"/>
            <a:ext cx="4211768" cy="344728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u="sng" dirty="0" smtClean="0"/>
              <a:t>Reduce Probability of Encounter</a:t>
            </a:r>
            <a:endParaRPr lang="en-US" b="1" dirty="0" smtClean="0"/>
          </a:p>
          <a:p>
            <a:r>
              <a:rPr lang="en-US" dirty="0"/>
              <a:t>Minimize ratio of vertical lines to units of gear deployed</a:t>
            </a:r>
          </a:p>
          <a:p>
            <a:r>
              <a:rPr lang="en-US" dirty="0"/>
              <a:t>Sinking or neutrally buoyant </a:t>
            </a:r>
            <a:r>
              <a:rPr lang="en-US" dirty="0" err="1"/>
              <a:t>groundline</a:t>
            </a:r>
            <a:r>
              <a:rPr lang="en-US" dirty="0"/>
              <a:t> </a:t>
            </a:r>
          </a:p>
          <a:p>
            <a:r>
              <a:rPr lang="en-US" dirty="0"/>
              <a:t>Submerged </a:t>
            </a:r>
            <a:r>
              <a:rPr lang="en-US" dirty="0" err="1"/>
              <a:t>endlines</a:t>
            </a:r>
            <a:r>
              <a:rPr lang="en-US" dirty="0"/>
              <a:t> </a:t>
            </a:r>
          </a:p>
          <a:p>
            <a:r>
              <a:rPr lang="en-US" dirty="0"/>
              <a:t>Grappling</a:t>
            </a:r>
          </a:p>
          <a:p>
            <a:r>
              <a:rPr lang="en-US" dirty="0"/>
              <a:t>Rope-less fishing</a:t>
            </a:r>
          </a:p>
          <a:p>
            <a:r>
              <a:rPr lang="en-US" dirty="0"/>
              <a:t>Reducing rope or net length</a:t>
            </a:r>
          </a:p>
          <a:p>
            <a:r>
              <a:rPr lang="en-US" dirty="0"/>
              <a:t>Visual enhancements</a:t>
            </a:r>
          </a:p>
          <a:p>
            <a:r>
              <a:rPr lang="en-US" dirty="0"/>
              <a:t>Sound-emitting </a:t>
            </a:r>
            <a:r>
              <a:rPr lang="en-US" dirty="0" smtClean="0"/>
              <a:t>devices</a:t>
            </a:r>
          </a:p>
          <a:p>
            <a:r>
              <a:rPr lang="en-US" dirty="0" smtClean="0"/>
              <a:t>Fleet communication</a:t>
            </a:r>
            <a:endParaRPr lang="en-US" dirty="0"/>
          </a:p>
          <a:p>
            <a:pPr marL="0" indent="0">
              <a:buNone/>
            </a:pP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135511600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44075" y="1275907"/>
            <a:ext cx="7055850" cy="539565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42631"/>
            <a:ext cx="8229600" cy="1252728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Lobster/crab pot gear </a:t>
            </a:r>
            <a:r>
              <a:rPr lang="mr-IN" dirty="0" smtClean="0">
                <a:solidFill>
                  <a:schemeClr val="tx1"/>
                </a:solidFill>
              </a:rPr>
              <a:t>–</a:t>
            </a:r>
            <a:r>
              <a:rPr lang="en-US" dirty="0" smtClean="0">
                <a:solidFill>
                  <a:schemeClr val="tx1"/>
                </a:solidFill>
              </a:rPr>
              <a:t> NE US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394060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 smtClean="0"/>
              <a:t>What is it? </a:t>
            </a:r>
            <a:r>
              <a:rPr lang="en-US" dirty="0" smtClean="0">
                <a:solidFill>
                  <a:schemeClr val="tx1"/>
                </a:solidFill>
              </a:rPr>
              <a:t>Reducing </a:t>
            </a:r>
            <a:r>
              <a:rPr lang="en-US" dirty="0">
                <a:solidFill>
                  <a:schemeClr val="tx1"/>
                </a:solidFill>
              </a:rPr>
              <a:t>the overall number of vertical lines used in a pot or gillnet gear fishery without reducing bottom gear</a:t>
            </a:r>
            <a:r>
              <a:rPr lang="en-US" dirty="0" smtClean="0">
                <a:solidFill>
                  <a:schemeClr val="tx1"/>
                </a:solidFill>
              </a:rPr>
              <a:t>. (“Trawling up”)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Evaluated?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No. Assumption: fewer vertical lines, lower entanglement risk.</a:t>
            </a:r>
          </a:p>
          <a:p>
            <a:pPr marL="0" indent="0">
              <a:buClr>
                <a:srgbClr val="C00000"/>
              </a:buClr>
              <a:buNone/>
            </a:pPr>
            <a:r>
              <a:rPr lang="en-US" b="1" dirty="0" smtClean="0">
                <a:solidFill>
                  <a:srgbClr val="C00000"/>
                </a:solidFill>
              </a:rPr>
              <a:t>Observations: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sz="2400" dirty="0">
                <a:solidFill>
                  <a:srgbClr val="C00000"/>
                </a:solidFill>
              </a:rPr>
              <a:t>Heavier gear results in heavier ropes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In </a:t>
            </a:r>
            <a:r>
              <a:rPr lang="en-US" dirty="0" err="1" smtClean="0">
                <a:solidFill>
                  <a:srgbClr val="C00000"/>
                </a:solidFill>
              </a:rPr>
              <a:t>GofME</a:t>
            </a:r>
            <a:r>
              <a:rPr lang="en-US" dirty="0" smtClean="0">
                <a:solidFill>
                  <a:srgbClr val="C00000"/>
                </a:solidFill>
              </a:rPr>
              <a:t>, if string =/&gt; 5 traps, need to add a second </a:t>
            </a:r>
            <a:r>
              <a:rPr lang="en-US" dirty="0" err="1" smtClean="0">
                <a:solidFill>
                  <a:srgbClr val="C00000"/>
                </a:solidFill>
              </a:rPr>
              <a:t>endline</a:t>
            </a:r>
            <a:endParaRPr lang="en-US" dirty="0" smtClean="0">
              <a:solidFill>
                <a:srgbClr val="C00000"/>
              </a:solidFill>
            </a:endParaRP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More lost/damaged gear? (Rationale for singles in certain habitats)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433" y="614778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Minimize ratio of vertical lines to units of gear deployed</a:t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4597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Sinking </a:t>
            </a:r>
            <a:r>
              <a:rPr lang="en-US" dirty="0" err="1" smtClean="0">
                <a:solidFill>
                  <a:schemeClr val="tx1"/>
                </a:solidFill>
              </a:rPr>
              <a:t>groundline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275042" y="2243470"/>
            <a:ext cx="4031144" cy="4529469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What is it? </a:t>
            </a:r>
            <a:r>
              <a:rPr lang="en-US" dirty="0"/>
              <a:t>Having the line that connects traps to one another be negatively </a:t>
            </a:r>
            <a:r>
              <a:rPr lang="en-US" dirty="0" smtClean="0"/>
              <a:t>buoyant </a:t>
            </a:r>
            <a:r>
              <a:rPr lang="en-US" dirty="0"/>
              <a:t>so that it lays on or near the seafloor versus up in the water </a:t>
            </a:r>
            <a:r>
              <a:rPr lang="en-US" dirty="0" smtClean="0"/>
              <a:t>column.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Evaluated?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No. Assumption: Out of water column, no entanglement risk.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Observations: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Probably reduces risk</a:t>
            </a:r>
            <a:endParaRPr lang="en-US" sz="2400" dirty="0">
              <a:solidFill>
                <a:srgbClr val="C00000"/>
              </a:solidFill>
            </a:endParaRP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But bottom feeding?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Ropes degrade quicker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Reportedly more dangerous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Harder to grapple?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More lost gear?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186" y="3429291"/>
            <a:ext cx="4546033" cy="3030280"/>
          </a:xfr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Oval 8"/>
          <p:cNvSpPr/>
          <p:nvPr/>
        </p:nvSpPr>
        <p:spPr>
          <a:xfrm>
            <a:off x="6266576" y="4395831"/>
            <a:ext cx="1132514" cy="523433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20300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872067" y="2675467"/>
            <a:ext cx="7408333" cy="378405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What is it? </a:t>
            </a:r>
            <a:r>
              <a:rPr lang="en-US" dirty="0" smtClean="0"/>
              <a:t>Pot fishing without using ropes or retention </a:t>
            </a:r>
            <a:r>
              <a:rPr lang="en-US" dirty="0"/>
              <a:t>of buoy lines at or near gear on the sea-floor except during setting and hauling.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Evaluated?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Yes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.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Used in SE Australia.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Observations: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Adds significant operating cost</a:t>
            </a:r>
            <a:endParaRPr lang="en-US" sz="2400" dirty="0">
              <a:solidFill>
                <a:srgbClr val="C00000"/>
              </a:solidFill>
            </a:endParaRP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Need to address absence of surface gear marking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Only technique that completely eliminates entanglement risk from vertical lines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dirty="0" smtClean="0">
                <a:solidFill>
                  <a:srgbClr val="C00000"/>
                </a:solidFill>
              </a:rPr>
              <a:t>Gear can be released acoustically or by using a timer</a:t>
            </a:r>
            <a:endParaRPr lang="en-US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“Rope-less” fishing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391432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tx2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Submerged </a:t>
            </a:r>
            <a:r>
              <a:rPr lang="en-US" sz="4000" dirty="0" err="1">
                <a:solidFill>
                  <a:schemeClr val="tx2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Buoyline</a:t>
            </a:r>
            <a:r>
              <a:rPr lang="en-US" sz="4000" dirty="0">
                <a:solidFill>
                  <a:schemeClr val="tx2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4000" dirty="0" smtClean="0">
                <a:solidFill>
                  <a:schemeClr val="tx2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Concept</a:t>
            </a:r>
            <a:endParaRPr lang="en-US" sz="4000" dirty="0">
              <a:solidFill>
                <a:schemeClr val="tx2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74" y="1603756"/>
            <a:ext cx="7715280" cy="4339844"/>
          </a:xfrm>
          <a:ln>
            <a:solidFill>
              <a:schemeClr val="tx1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7659148" y="5654180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WHOI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74645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128" y="909623"/>
            <a:ext cx="2849166" cy="4499050"/>
          </a:xfrm>
        </p:spPr>
      </p:pic>
    </p:spTree>
    <p:extLst>
      <p:ext uri="{BB962C8B-B14F-4D97-AF65-F5344CB8AC3E}">
        <p14:creationId xmlns:p14="http://schemas.microsoft.com/office/powerpoint/2010/main" val="74081900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What is it? </a:t>
            </a:r>
            <a:r>
              <a:rPr lang="en-US" dirty="0"/>
              <a:t>Using the minimal length of rope or gillnets </a:t>
            </a:r>
            <a:r>
              <a:rPr lang="en-US" dirty="0" smtClean="0"/>
              <a:t>(individual and net total) so </a:t>
            </a:r>
            <a:r>
              <a:rPr lang="en-US" dirty="0"/>
              <a:t>as to reduce the overall amount of gear in the water column for reducing the probability of </a:t>
            </a:r>
            <a:r>
              <a:rPr lang="en-US" dirty="0" smtClean="0"/>
              <a:t>entanglements; includes avoiding wet storage.</a:t>
            </a: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Evaluated?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No.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C00000"/>
                </a:solidFill>
              </a:rPr>
              <a:t>Observations</a:t>
            </a:r>
            <a:r>
              <a:rPr lang="en-US" b="1" dirty="0">
                <a:solidFill>
                  <a:srgbClr val="C00000"/>
                </a:solidFill>
              </a:rPr>
              <a:t>: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In general, using minimal gear a good thing</a:t>
            </a:r>
            <a:endParaRPr lang="en-US" sz="2400" dirty="0">
              <a:solidFill>
                <a:srgbClr val="C00000"/>
              </a:solidFill>
            </a:endParaRP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sz="2400" dirty="0">
                <a:solidFill>
                  <a:srgbClr val="C00000"/>
                </a:solidFill>
              </a:rPr>
              <a:t>Eliminating wet storage reduces soak time</a:t>
            </a:r>
          </a:p>
          <a:p>
            <a:pPr marL="759143" lvl="1" indent="-457200">
              <a:buClr>
                <a:srgbClr val="C00000"/>
              </a:buClr>
              <a:buFont typeface="Symbol" pitchFamily="18" charset="2"/>
              <a:buAutoNum type="arabicPeriod"/>
            </a:pPr>
            <a:r>
              <a:rPr lang="en-US" sz="2400" dirty="0">
                <a:solidFill>
                  <a:srgbClr val="C00000"/>
                </a:solidFill>
              </a:rPr>
              <a:t>Unintended consequences: stiffer rope leading to more severe injuries?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Reducing rope or net length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399880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What is it? </a:t>
            </a:r>
            <a:r>
              <a:rPr lang="en-US" dirty="0"/>
              <a:t>For strings of two or more fishing pots connected to one another by </a:t>
            </a:r>
            <a:r>
              <a:rPr lang="en-US" dirty="0" err="1"/>
              <a:t>groundline</a:t>
            </a:r>
            <a:r>
              <a:rPr lang="en-US" dirty="0"/>
              <a:t>, the use of grappling instead of vertical lines for retrieving gear to the </a:t>
            </a:r>
            <a:r>
              <a:rPr lang="en-US" dirty="0" smtClean="0"/>
              <a:t>surface.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Evaluated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Operationally, yes. 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Observations: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Technique already exists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Increases haul time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Same challenge of having gear invisible at surface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Grappling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89062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Sound-emitting devices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872067" y="2675467"/>
            <a:ext cx="7408333" cy="404431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1" dirty="0"/>
              <a:t>What is it? </a:t>
            </a:r>
            <a:r>
              <a:rPr lang="en-US" dirty="0" smtClean="0"/>
              <a:t>Sound-producing devices </a:t>
            </a:r>
            <a:r>
              <a:rPr lang="en-US" dirty="0"/>
              <a:t>that </a:t>
            </a:r>
            <a:r>
              <a:rPr lang="en-US" dirty="0" smtClean="0"/>
              <a:t>generate </a:t>
            </a:r>
            <a:r>
              <a:rPr lang="en-US" dirty="0"/>
              <a:t>a </a:t>
            </a:r>
            <a:r>
              <a:rPr lang="en-US" dirty="0" smtClean="0"/>
              <a:t>behavioral </a:t>
            </a:r>
            <a:r>
              <a:rPr lang="en-US" dirty="0"/>
              <a:t>avoidance response in </a:t>
            </a:r>
            <a:r>
              <a:rPr lang="en-US" dirty="0" smtClean="0"/>
              <a:t>cetaceans (Deterrent, alarm, or alert)—e.g., </a:t>
            </a:r>
            <a:r>
              <a:rPr lang="en-US" dirty="0" err="1" smtClean="0"/>
              <a:t>pingers</a:t>
            </a:r>
            <a:endParaRPr lang="en-US" b="1" dirty="0"/>
          </a:p>
          <a:p>
            <a:pPr marL="0" indent="0">
              <a:buNone/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Evaluated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Yes, with some species, including Humpbacks, but rarely with fishing gear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Observations: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Behavioral responses in some species observed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Acoustic signal propagation dependent on sound source power and frequency, directionality, pulse intervals, and habitat characteristics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When behavioral response elicited, may be an option for areas with low gear density and other considerations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Habitat </a:t>
            </a:r>
            <a:r>
              <a:rPr lang="en-US" sz="2400" dirty="0" err="1" smtClean="0">
                <a:solidFill>
                  <a:srgbClr val="C00000"/>
                </a:solidFill>
              </a:rPr>
              <a:t>ensonification</a:t>
            </a:r>
            <a:r>
              <a:rPr lang="en-US" sz="2400" dirty="0" smtClean="0">
                <a:solidFill>
                  <a:srgbClr val="C00000"/>
                </a:solidFill>
              </a:rPr>
              <a:t>, noise masking, habituation, more entanglements possible with high gear density or </a:t>
            </a:r>
            <a:r>
              <a:rPr lang="en-US" sz="2400" dirty="0" err="1" smtClean="0">
                <a:solidFill>
                  <a:srgbClr val="C00000"/>
                </a:solidFill>
              </a:rPr>
              <a:t>pinger</a:t>
            </a:r>
            <a:r>
              <a:rPr lang="en-US" sz="2400" dirty="0" smtClean="0">
                <a:solidFill>
                  <a:srgbClr val="C00000"/>
                </a:solidFill>
              </a:rPr>
              <a:t> malfunctions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Fewer humpbacks caught in cod traps with “</a:t>
            </a:r>
            <a:r>
              <a:rPr lang="en-US" sz="2400" dirty="0" err="1" smtClean="0">
                <a:solidFill>
                  <a:srgbClr val="C00000"/>
                </a:solidFill>
              </a:rPr>
              <a:t>clangers</a:t>
            </a:r>
            <a:r>
              <a:rPr lang="en-US" sz="2400" dirty="0" smtClean="0">
                <a:solidFill>
                  <a:srgbClr val="C00000"/>
                </a:solidFill>
              </a:rPr>
              <a:t>” (Lien 1992)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Noise from detonations created impaired hearing of humpbacks leading to more entrapment? (Todd 1996)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No observed area avoidance in grey whales (</a:t>
            </a:r>
            <a:r>
              <a:rPr lang="en-US" sz="2400" dirty="0" err="1" smtClean="0">
                <a:solidFill>
                  <a:srgbClr val="C00000"/>
                </a:solidFill>
              </a:rPr>
              <a:t>Lagerquist</a:t>
            </a:r>
            <a:r>
              <a:rPr lang="en-US" sz="2400" dirty="0" smtClean="0">
                <a:solidFill>
                  <a:srgbClr val="C00000"/>
                </a:solidFill>
              </a:rPr>
              <a:t> et al 2012) but low sample size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69406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Sound-emitting devices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948508" cy="377861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3 studies with 3kHz </a:t>
            </a:r>
            <a:r>
              <a:rPr lang="en-US" dirty="0" err="1" smtClean="0"/>
              <a:t>pinger</a:t>
            </a:r>
            <a:r>
              <a:rPr lang="en-US" dirty="0" smtClean="0"/>
              <a:t> and humpbacks = </a:t>
            </a:r>
            <a:r>
              <a:rPr lang="en-US" b="1" dirty="0" smtClean="0"/>
              <a:t>NO RESPONSE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 smtClean="0"/>
              <a:t>Harcourt et al 2014, How et al (2015), </a:t>
            </a:r>
            <a:r>
              <a:rPr lang="en-US" dirty="0" err="1" smtClean="0"/>
              <a:t>Pirotta</a:t>
            </a:r>
            <a:r>
              <a:rPr lang="en-US" dirty="0" smtClean="0"/>
              <a:t> et al (2016)</a:t>
            </a:r>
          </a:p>
          <a:p>
            <a:pPr marL="0" indent="0">
              <a:buNone/>
            </a:pP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386" y="2711302"/>
            <a:ext cx="3762013" cy="3746500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0593993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8328"/>
            <a:ext cx="9181529" cy="6126163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98161" y="4529319"/>
            <a:ext cx="7408333" cy="1696117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FF00"/>
                </a:solidFill>
              </a:rPr>
              <a:t>Rod </a:t>
            </a:r>
            <a:r>
              <a:rPr lang="en-US" dirty="0" err="1" smtClean="0">
                <a:solidFill>
                  <a:srgbClr val="FFFF00"/>
                </a:solidFill>
              </a:rPr>
              <a:t>monochromats</a:t>
            </a:r>
            <a:r>
              <a:rPr lang="en-US" dirty="0" smtClean="0">
                <a:solidFill>
                  <a:srgbClr val="FFFF00"/>
                </a:solidFill>
              </a:rPr>
              <a:t>; essentially color blind</a:t>
            </a: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FF00"/>
                </a:solidFill>
              </a:rPr>
              <a:t>Adapted for seeing in low light conditions</a:t>
            </a: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75964" y="338328"/>
            <a:ext cx="8229600" cy="1252728"/>
          </a:xfrm>
        </p:spPr>
        <p:txBody>
          <a:bodyPr/>
          <a:lstStyle/>
          <a:p>
            <a:r>
              <a:rPr lang="en-US" dirty="0" err="1" smtClean="0"/>
              <a:t>Mysticete</a:t>
            </a:r>
            <a:r>
              <a:rPr lang="en-US" dirty="0" smtClean="0"/>
              <a:t> (Baleen) Whales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817256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C1_600_0082.JPG"/>
          <p:cNvPicPr/>
          <p:nvPr/>
        </p:nvPicPr>
        <p:blipFill>
          <a:blip r:embed="rId3" cstate="print">
            <a:alphaModFix amt="70000"/>
          </a:blip>
          <a:stretch>
            <a:fillRect/>
          </a:stretch>
        </p:blipFill>
        <p:spPr>
          <a:xfrm>
            <a:off x="15939" y="0"/>
            <a:ext cx="9144000" cy="6858000"/>
          </a:xfrm>
          <a:prstGeom prst="rect">
            <a:avLst/>
          </a:prstGeom>
          <a:solidFill>
            <a:schemeClr val="bg1">
              <a:alpha val="0"/>
            </a:schemeClr>
          </a:solidFill>
          <a:effectLst/>
        </p:spPr>
      </p:pic>
      <p:sp>
        <p:nvSpPr>
          <p:cNvPr id="5" name="Rectangle 4"/>
          <p:cNvSpPr/>
          <p:nvPr/>
        </p:nvSpPr>
        <p:spPr>
          <a:xfrm>
            <a:off x="568959" y="4990078"/>
            <a:ext cx="803796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/>
              <a:t>Whales </a:t>
            </a:r>
            <a:r>
              <a:rPr lang="en-US" sz="2800" dirty="0"/>
              <a:t>were able to detect red and </a:t>
            </a:r>
            <a:r>
              <a:rPr lang="en-US" sz="2800" dirty="0" smtClean="0"/>
              <a:t>orange “rope” from farther away (</a:t>
            </a:r>
            <a:r>
              <a:rPr lang="en-US" sz="2800" dirty="0"/>
              <a:t>averages 3.85 and 4.1 m</a:t>
            </a:r>
            <a:r>
              <a:rPr lang="en-US" sz="2800" dirty="0" smtClean="0"/>
              <a:t>)</a:t>
            </a:r>
            <a:r>
              <a:rPr lang="en-US" sz="2800" dirty="0"/>
              <a:t> </a:t>
            </a:r>
            <a:r>
              <a:rPr lang="en-US" sz="2800" dirty="0" smtClean="0"/>
              <a:t>than green ”rope” (</a:t>
            </a:r>
            <a:r>
              <a:rPr lang="en-US" sz="2800" dirty="0"/>
              <a:t>1.9 m average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11" name="Rectangle 10"/>
          <p:cNvSpPr/>
          <p:nvPr/>
        </p:nvSpPr>
        <p:spPr>
          <a:xfrm>
            <a:off x="358674" y="-627577"/>
            <a:ext cx="8458530" cy="187743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endParaRPr lang="en-US" sz="3200" dirty="0" smtClean="0"/>
          </a:p>
          <a:p>
            <a:endParaRPr lang="en-US" sz="2800" dirty="0" smtClean="0"/>
          </a:p>
          <a:p>
            <a:r>
              <a:rPr lang="en-US" sz="2800" dirty="0" smtClean="0"/>
              <a:t>Kraus </a:t>
            </a:r>
            <a:r>
              <a:rPr lang="en-US" sz="2800" dirty="0"/>
              <a:t>et </a:t>
            </a:r>
            <a:r>
              <a:rPr lang="en-US" sz="2800" dirty="0" smtClean="0"/>
              <a:t>al (2014</a:t>
            </a:r>
            <a:r>
              <a:rPr lang="en-US" sz="2800" dirty="0"/>
              <a:t>) </a:t>
            </a:r>
            <a:r>
              <a:rPr lang="en-US" sz="2800" dirty="0" smtClean="0"/>
              <a:t>tested </a:t>
            </a:r>
            <a:r>
              <a:rPr lang="en-US" sz="2800" dirty="0"/>
              <a:t>behavioral response </a:t>
            </a:r>
            <a:r>
              <a:rPr lang="en-US" sz="2800" dirty="0" smtClean="0"/>
              <a:t>of NARWs to </a:t>
            </a:r>
            <a:r>
              <a:rPr lang="en-US" sz="2800" dirty="0"/>
              <a:t>rope mimics </a:t>
            </a:r>
          </a:p>
        </p:txBody>
      </p:sp>
    </p:spTree>
    <p:extLst>
      <p:ext uri="{BB962C8B-B14F-4D97-AF65-F5344CB8AC3E}">
        <p14:creationId xmlns:p14="http://schemas.microsoft.com/office/powerpoint/2010/main" val="1942398679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689" y="1272607"/>
            <a:ext cx="8694621" cy="4301475"/>
          </a:xfrm>
          <a:prstGeom prst="rect">
            <a:avLst/>
          </a:prstGeom>
        </p:spPr>
      </p:pic>
      <p:pic>
        <p:nvPicPr>
          <p:cNvPr id="5" name="Picture 2" descr="Picture1.jpg"/>
          <p:cNvPicPr>
            <a:picLocks noChangeAspect="1"/>
          </p:cNvPicPr>
          <p:nvPr/>
        </p:nvPicPr>
        <p:blipFill>
          <a:blip r:embed="rId3" cstate="screen">
            <a:lum bright="-24000"/>
          </a:blip>
          <a:srcRect/>
          <a:stretch>
            <a:fillRect/>
          </a:stretch>
        </p:blipFill>
        <p:spPr bwMode="auto">
          <a:xfrm>
            <a:off x="4648799" y="1014795"/>
            <a:ext cx="4338030" cy="3319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18997" y="1014795"/>
            <a:ext cx="4424110" cy="3319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13359" y="-145301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54097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Fig 3.tif"/>
          <p:cNvPicPr>
            <a:picLocks noGrp="1"/>
          </p:cNvPicPr>
          <p:nvPr>
            <p:ph idx="1"/>
          </p:nvPr>
        </p:nvPicPr>
        <p:blipFill>
          <a:blip r:embed="rId3" cstate="print">
            <a:alphaModFix/>
          </a:blip>
          <a:srcRect/>
          <a:stretch>
            <a:fillRect/>
          </a:stretch>
        </p:blipFill>
        <p:spPr bwMode="auto">
          <a:xfrm>
            <a:off x="5121877" y="1664247"/>
            <a:ext cx="3460061" cy="2966476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50800" dist="50800" dir="5400000" algn="ctr" rotWithShape="0">
              <a:schemeClr val="bg1"/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067747" y="4702997"/>
            <a:ext cx="2414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Kot</a:t>
            </a:r>
            <a:r>
              <a:rPr lang="en-US" dirty="0" smtClean="0">
                <a:solidFill>
                  <a:schemeClr val="bg1"/>
                </a:solidFill>
              </a:rPr>
              <a:t> et al, in submission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867" y="1675958"/>
            <a:ext cx="4436585" cy="295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91048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Fleet communication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43572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60763" y="391490"/>
            <a:ext cx="8676167" cy="1252728"/>
          </a:xfrm>
        </p:spPr>
        <p:txBody>
          <a:bodyPr>
            <a:normAutofit/>
          </a:bodyPr>
          <a:lstStyle/>
          <a:p>
            <a:r>
              <a:rPr lang="en-US" sz="4000" b="1" i="1" dirty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Reduce Probability of Entanglement</a:t>
            </a:r>
            <a:r>
              <a:rPr lang="en-US" sz="3600" dirty="0" smtClean="0">
                <a:solidFill>
                  <a:schemeClr val="tx1"/>
                </a:solidFill>
              </a:rPr>
              <a:t>: Materially stiffened rope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4" name="Content Placeholder 1"/>
          <p:cNvSpPr>
            <a:spLocks noGrp="1"/>
          </p:cNvSpPr>
          <p:nvPr>
            <p:ph sz="quarter" idx="13"/>
          </p:nvPr>
        </p:nvSpPr>
        <p:spPr>
          <a:xfrm>
            <a:off x="676654" y="2679192"/>
            <a:ext cx="4426973" cy="344728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dirty="0"/>
              <a:t>What is it? </a:t>
            </a:r>
            <a:r>
              <a:rPr lang="en-US" dirty="0"/>
              <a:t>Increased bending resistance of a rope, also referred to as rope “hardness” or “firmness</a:t>
            </a:r>
            <a:r>
              <a:rPr lang="en-US" dirty="0" smtClean="0"/>
              <a:t>.”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Evaluated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No. 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Observations: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Whales entangled in harder lay ropes (US west coast, W. Australia)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Harder to splice so tend to be knotted </a:t>
            </a:r>
            <a:r>
              <a:rPr lang="mr-IN" sz="2400" dirty="0" smtClean="0">
                <a:solidFill>
                  <a:srgbClr val="C00000"/>
                </a:solidFill>
              </a:rPr>
              <a:t>–</a:t>
            </a:r>
            <a:r>
              <a:rPr lang="en-US" sz="2400" dirty="0" smtClean="0">
                <a:solidFill>
                  <a:srgbClr val="C00000"/>
                </a:solidFill>
              </a:rPr>
              <a:t> baleen entanglement issue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endParaRPr lang="en-US" sz="2400" dirty="0">
              <a:solidFill>
                <a:srgbClr val="C0000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5606412" y="2679192"/>
            <a:ext cx="2580410" cy="3446463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063097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High tension rope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What is it? </a:t>
            </a:r>
            <a:r>
              <a:rPr lang="en-US" dirty="0"/>
              <a:t>Increasing rope tension using the counter forces of surface flotation and bottom weight to create a taut </a:t>
            </a:r>
            <a:r>
              <a:rPr lang="en-US" dirty="0" smtClean="0"/>
              <a:t>line.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Evaluated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?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In modeled simulations.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rgbClr val="C00000"/>
                </a:solidFill>
              </a:rPr>
              <a:t>Observations: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Maintaining tension likely infeasible (and more dangerous?)</a:t>
            </a:r>
          </a:p>
          <a:p>
            <a:pPr marL="759143" lvl="1" indent="-457200">
              <a:buClr>
                <a:srgbClr val="C00000"/>
              </a:buClr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Likely increases injury severity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51907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Content Placeholder 4"/>
          <p:cNvSpPr>
            <a:spLocks noGrp="1"/>
          </p:cNvSpPr>
          <p:nvPr>
            <p:ph idx="1"/>
          </p:nvPr>
        </p:nvSpPr>
        <p:spPr>
          <a:xfrm>
            <a:off x="533398" y="5299240"/>
            <a:ext cx="8153401" cy="994611"/>
          </a:xfrm>
        </p:spPr>
        <p:txBody>
          <a:bodyPr>
            <a:noAutofit/>
          </a:bodyPr>
          <a:lstStyle/>
          <a:p>
            <a:pPr indent="0">
              <a:buFont typeface="Wingdings 2" charset="0"/>
              <a:buNone/>
            </a:pPr>
            <a:r>
              <a:rPr lang="en-US" sz="2000" dirty="0">
                <a:latin typeface="Constantia" charset="0"/>
                <a:ea typeface="ＭＳ Ｐゴシック" charset="0"/>
                <a:cs typeface="ＭＳ Ｐゴシック" charset="0"/>
              </a:rPr>
              <a:t>Ropes of higher </a:t>
            </a:r>
            <a:r>
              <a:rPr lang="en-US" sz="2000" dirty="0" smtClean="0">
                <a:latin typeface="Constantia" charset="0"/>
                <a:ea typeface="ＭＳ Ｐゴシック" charset="0"/>
                <a:cs typeface="ＭＳ Ｐゴシック" charset="0"/>
              </a:rPr>
              <a:t>tension </a:t>
            </a:r>
            <a:r>
              <a:rPr lang="en-US" sz="2000" u="sng" dirty="0">
                <a:latin typeface="Constantia" charset="0"/>
                <a:ea typeface="ＭＳ Ｐゴシック" charset="0"/>
                <a:cs typeface="ＭＳ Ｐゴシック" charset="0"/>
              </a:rPr>
              <a:t>may be more likely to cause lacerations than slacker </a:t>
            </a:r>
            <a:r>
              <a:rPr lang="en-US" sz="2000" u="sng" dirty="0" smtClean="0">
                <a:latin typeface="Constantia" charset="0"/>
                <a:ea typeface="ＭＳ Ｐゴシック" charset="0"/>
                <a:cs typeface="ＭＳ Ｐゴシック" charset="0"/>
              </a:rPr>
              <a:t>ropes</a:t>
            </a:r>
            <a:endParaRPr lang="en-US" sz="2000" dirty="0">
              <a:latin typeface="Constantia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5222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2829616"/>
            <a:ext cx="4718431" cy="222567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9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2829617"/>
            <a:ext cx="2962275" cy="2225675"/>
          </a:xfrm>
          <a:prstGeom prst="rect">
            <a:avLst/>
          </a:prstGeom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06968" y="6293851"/>
            <a:ext cx="3479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Baldwin et al. 2012 (see: </a:t>
            </a:r>
            <a:r>
              <a:rPr lang="en-US" sz="1400" dirty="0" smtClean="0">
                <a:hlinkClick r:id="rId5"/>
              </a:rPr>
              <a:t>www.bycatch.org)</a:t>
            </a:r>
            <a:endParaRPr lang="en-US" sz="1400" dirty="0" smtClean="0"/>
          </a:p>
          <a:p>
            <a:r>
              <a:rPr lang="en-US" sz="1400" dirty="0" smtClean="0"/>
              <a:t>See also: Winn et al (2008)</a:t>
            </a:r>
            <a:endParaRPr lang="en-US" sz="1400" dirty="0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mtClean="0">
                <a:solidFill>
                  <a:schemeClr val="tx1"/>
                </a:solidFill>
              </a:rPr>
              <a:t>High tension rope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25139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Reducing use of knots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What is it? </a:t>
            </a:r>
            <a:r>
              <a:rPr lang="en-US" dirty="0"/>
              <a:t>When connecting two pieces of rope, avoiding the use of knots in favor of more uniform attachments such as splices. 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Evaluated? No.</a:t>
            </a:r>
          </a:p>
          <a:p>
            <a:pPr marL="0" indent="0">
              <a:buFont typeface="Symbol" pitchFamily="18" charset="2"/>
              <a:buNone/>
            </a:pPr>
            <a:r>
              <a:rPr lang="en-US" b="1" dirty="0" smtClean="0">
                <a:solidFill>
                  <a:srgbClr val="C00000"/>
                </a:solidFill>
              </a:rPr>
              <a:t>Observations:</a:t>
            </a:r>
          </a:p>
          <a:p>
            <a:pPr marL="759143" lvl="1" indent="-457200">
              <a:buClr>
                <a:srgbClr val="C00000"/>
              </a:buClr>
              <a:buFont typeface="Symbol" pitchFamily="18" charset="2"/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Knots reduce breaking strength</a:t>
            </a:r>
          </a:p>
          <a:p>
            <a:pPr marL="759143" lvl="1" indent="-457200">
              <a:buClr>
                <a:srgbClr val="C00000"/>
              </a:buClr>
              <a:buFont typeface="Symbol" pitchFamily="18" charset="2"/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Presumably more likely to have rope become lodged in baleen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31559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4864100" y="2976904"/>
            <a:ext cx="3822700" cy="28763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“Whale-free buoy”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33385" y="5485648"/>
            <a:ext cx="12529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/>
              <a:t>C. </a:t>
            </a:r>
            <a:r>
              <a:rPr lang="en-US" sz="1400" i="1" dirty="0" err="1" smtClean="0"/>
              <a:t>Goudey</a:t>
            </a:r>
            <a:r>
              <a:rPr lang="en-US" sz="1400" i="1" dirty="0" smtClean="0"/>
              <a:t>, MIT</a:t>
            </a:r>
            <a:endParaRPr lang="en-US" sz="1400" i="1" dirty="0"/>
          </a:p>
        </p:txBody>
      </p:sp>
      <p:sp>
        <p:nvSpPr>
          <p:cNvPr id="9" name="Content Placeholder 1"/>
          <p:cNvSpPr txBox="1">
            <a:spLocks noGrp="1"/>
          </p:cNvSpPr>
          <p:nvPr>
            <p:ph sz="quarter" idx="13"/>
          </p:nvPr>
        </p:nvSpPr>
        <p:spPr>
          <a:xfrm>
            <a:off x="580962" y="2691411"/>
            <a:ext cx="3991038" cy="3447288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What is it? </a:t>
            </a:r>
            <a:r>
              <a:rPr lang="en-US" dirty="0"/>
              <a:t>A buoy with a flexible, tapered stem made of urethane or some other plastic (</a:t>
            </a:r>
            <a:r>
              <a:rPr lang="en-US" dirty="0" err="1"/>
              <a:t>Goudey</a:t>
            </a:r>
            <a:r>
              <a:rPr lang="en-US" dirty="0"/>
              <a:t> 2004). 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Evaluated? No.</a:t>
            </a:r>
          </a:p>
          <a:p>
            <a:pPr marL="0" indent="0">
              <a:buFont typeface="Symbol" pitchFamily="18" charset="2"/>
              <a:buNone/>
            </a:pPr>
            <a:r>
              <a:rPr lang="en-US" b="1" dirty="0" smtClean="0">
                <a:solidFill>
                  <a:srgbClr val="C00000"/>
                </a:solidFill>
              </a:rPr>
              <a:t>Observations:</a:t>
            </a:r>
          </a:p>
          <a:p>
            <a:pPr marL="759143" lvl="1" indent="-457200">
              <a:buClr>
                <a:srgbClr val="C00000"/>
              </a:buClr>
              <a:buFont typeface="Symbol" pitchFamily="18" charset="2"/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Could reduce probability of flipper entanglement</a:t>
            </a:r>
          </a:p>
          <a:p>
            <a:pPr marL="759143" lvl="1" indent="-457200">
              <a:buClr>
                <a:srgbClr val="C00000"/>
              </a:buClr>
              <a:buFont typeface="Symbol" pitchFamily="18" charset="2"/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Probably would increase mouth entanglements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08297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Slippery rope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What is it? </a:t>
            </a:r>
            <a:r>
              <a:rPr lang="en-US" dirty="0"/>
              <a:t>A rope developed to be more slippery of have less friction so that a whale might shed gear more easily. </a:t>
            </a:r>
            <a:endParaRPr lang="en-US" dirty="0" smtClean="0"/>
          </a:p>
          <a:p>
            <a:pPr marL="0" indent="0">
              <a:buNone/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Evaluated? No.</a:t>
            </a:r>
          </a:p>
          <a:p>
            <a:pPr marL="0" indent="0">
              <a:buFont typeface="Symbol" pitchFamily="18" charset="2"/>
              <a:buNone/>
            </a:pPr>
            <a:r>
              <a:rPr lang="en-US" b="1" dirty="0" smtClean="0">
                <a:solidFill>
                  <a:srgbClr val="C00000"/>
                </a:solidFill>
              </a:rPr>
              <a:t>Observations:</a:t>
            </a:r>
          </a:p>
          <a:p>
            <a:pPr marL="759143" lvl="1" indent="-457200">
              <a:buClr>
                <a:srgbClr val="C00000"/>
              </a:buClr>
              <a:buFont typeface="Symbol" pitchFamily="18" charset="2"/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Many engineering and fishing challenges likely insurmountable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40546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Post-entanglement release mechanisms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5449907" y="5552446"/>
            <a:ext cx="1578651" cy="1054539"/>
          </a:xfrm>
          <a:prstGeom prst="rect">
            <a:avLst/>
          </a:prstGeom>
        </p:spPr>
      </p:pic>
      <p:sp>
        <p:nvSpPr>
          <p:cNvPr id="8" name="Content Placeholder 1"/>
          <p:cNvSpPr txBox="1">
            <a:spLocks noGrp="1"/>
          </p:cNvSpPr>
          <p:nvPr>
            <p:ph sz="quarter" idx="13"/>
          </p:nvPr>
        </p:nvSpPr>
        <p:spPr>
          <a:xfrm>
            <a:off x="265813" y="2498651"/>
            <a:ext cx="5061099" cy="4221125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76263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55663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430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Symbol" pitchFamily="18" charset="2"/>
              <a:buChar char="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8308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10312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42316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743200" indent="-228600" algn="l" defTabSz="914400" rtl="0" eaLnBrk="1" latinLnBrk="0" hangingPunct="1">
              <a:spcBef>
                <a:spcPts val="384"/>
              </a:spcBef>
              <a:buClr>
                <a:schemeClr val="accent1"/>
              </a:buClr>
              <a:buFont typeface="Symbol" pitchFamily="18" charset="2"/>
              <a:buChar char="*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What is it? </a:t>
            </a:r>
            <a:r>
              <a:rPr lang="en-US" dirty="0" smtClean="0"/>
              <a:t>Several devices currently </a:t>
            </a:r>
            <a:r>
              <a:rPr lang="en-US" dirty="0"/>
              <a:t>used or </a:t>
            </a:r>
            <a:r>
              <a:rPr lang="en-US" dirty="0" smtClean="0"/>
              <a:t>proposed </a:t>
            </a:r>
            <a:r>
              <a:rPr lang="en-US" dirty="0"/>
              <a:t>for weakening portions of pot and gillnet gear, and also line cutting devices, to help passively free a whale after it has become </a:t>
            </a:r>
            <a:r>
              <a:rPr lang="en-US" dirty="0" smtClean="0"/>
              <a:t>entangled. </a:t>
            </a:r>
            <a:endParaRPr lang="en-US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Evaluated? Some, yes.</a:t>
            </a:r>
            <a:endParaRPr lang="en-US" b="1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tx1"/>
                </a:solidFill>
              </a:rPr>
              <a:t>Examples: </a:t>
            </a:r>
          </a:p>
          <a:p>
            <a:pPr>
              <a:buFont typeface="Arial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Weak links</a:t>
            </a:r>
          </a:p>
          <a:p>
            <a:pPr>
              <a:buFont typeface="Arial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Timed line cutters</a:t>
            </a:r>
          </a:p>
          <a:p>
            <a:pPr>
              <a:buFont typeface="Arial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Galvanic releases</a:t>
            </a:r>
          </a:p>
          <a:p>
            <a:pPr>
              <a:buFont typeface="Arial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Reduced breaking strength ropes</a:t>
            </a:r>
          </a:p>
          <a:p>
            <a:pPr>
              <a:buFont typeface="Arial" charset="0"/>
              <a:buChar char="•"/>
            </a:pPr>
            <a:r>
              <a:rPr lang="en-US" b="1" dirty="0" smtClean="0">
                <a:solidFill>
                  <a:schemeClr val="tx1"/>
                </a:solidFill>
              </a:rPr>
              <a:t>Etc.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8439" y="2727971"/>
            <a:ext cx="1280502" cy="128050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7646" y="3115340"/>
            <a:ext cx="1370085" cy="2110582"/>
          </a:xfrm>
          <a:prstGeom prst="rect">
            <a:avLst/>
          </a:prstGeom>
        </p:spPr>
      </p:pic>
      <p:pic>
        <p:nvPicPr>
          <p:cNvPr id="13" name="Picture 3" descr="F:\twerner\Tim bycatch images\Img0001\_DSC000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779" y="5552446"/>
            <a:ext cx="1561809" cy="1038550"/>
          </a:xfrm>
          <a:prstGeom prst="rect">
            <a:avLst/>
          </a:prstGeom>
          <a:noFill/>
          <a:ln w="9525">
            <a:solidFill>
              <a:srgbClr val="7030A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2420" y="4061637"/>
            <a:ext cx="1551851" cy="130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91908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68" y="0"/>
            <a:ext cx="88808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84259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6005111" y="6284643"/>
            <a:ext cx="19415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Knowlton et al, 2016</a:t>
            </a:r>
            <a:endParaRPr lang="en-US" sz="1600" dirty="0"/>
          </a:p>
        </p:txBody>
      </p:sp>
      <p:sp>
        <p:nvSpPr>
          <p:cNvPr id="18" name="Title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Rope diameter in actual entanglements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237" y="762745"/>
            <a:ext cx="6853968" cy="5436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38837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t Placeholder 11"/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13" y="795877"/>
            <a:ext cx="8891939" cy="4656968"/>
          </a:xfrm>
        </p:spPr>
      </p:pic>
    </p:spTree>
    <p:extLst>
      <p:ext uri="{BB962C8B-B14F-4D97-AF65-F5344CB8AC3E}">
        <p14:creationId xmlns:p14="http://schemas.microsoft.com/office/powerpoint/2010/main" val="136476423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Whale-release rope prototypes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2390862"/>
            <a:ext cx="2416765" cy="3854741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6633" y="4948217"/>
            <a:ext cx="2099255" cy="1575441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7659" y="2585984"/>
            <a:ext cx="3682721" cy="23182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4824" y="6362466"/>
            <a:ext cx="1231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J. </a:t>
            </a:r>
            <a:r>
              <a:rPr lang="en-US" dirty="0" err="1" smtClean="0"/>
              <a:t>Haviland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0156" y="4971691"/>
            <a:ext cx="2099255" cy="1575441"/>
          </a:xfrm>
          <a:prstGeom prst="rect">
            <a:avLst/>
          </a:prstGeom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118943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867833" y="2505345"/>
            <a:ext cx="7670111" cy="3725333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dirty="0" smtClean="0"/>
              <a:t>Lab testing of prototypes</a:t>
            </a:r>
          </a:p>
          <a:p>
            <a:pPr marL="457200" indent="-457200">
              <a:buAutoNum type="arabicPeriod"/>
            </a:pPr>
            <a:endParaRPr lang="en-US" dirty="0" smtClean="0"/>
          </a:p>
          <a:p>
            <a:pPr marL="457200" indent="-457200">
              <a:buAutoNum type="arabicPeriod"/>
            </a:pPr>
            <a:r>
              <a:rPr lang="en-US" dirty="0" smtClean="0"/>
              <a:t>Field testing with fishermen</a:t>
            </a:r>
          </a:p>
          <a:p>
            <a:pPr marL="457200" indent="-457200">
              <a:buAutoNum type="arabicPeriod"/>
            </a:pPr>
            <a:endParaRPr lang="en-US" dirty="0" smtClean="0"/>
          </a:p>
          <a:p>
            <a:pPr marL="457200" indent="-457200">
              <a:buAutoNum type="arabicPeriod"/>
            </a:pPr>
            <a:r>
              <a:rPr lang="en-US" dirty="0" smtClean="0"/>
              <a:t>Modeling gear loads </a:t>
            </a:r>
          </a:p>
          <a:p>
            <a:pPr marL="457200" indent="-457200">
              <a:buAutoNum type="arabicPeriod"/>
            </a:pPr>
            <a:endParaRPr lang="en-US" dirty="0" smtClean="0"/>
          </a:p>
          <a:p>
            <a:pPr marL="457200" indent="-457200">
              <a:buAutoNum type="arabicPeriod"/>
            </a:pPr>
            <a:r>
              <a:rPr lang="en-US" dirty="0" smtClean="0"/>
              <a:t>Simulating entanglements using a computer generated whale model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Evaluation of whale-release rope (2017)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79328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6069" y="2674938"/>
            <a:ext cx="5571733" cy="3683917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Rope load modeling using </a:t>
            </a:r>
            <a:r>
              <a:rPr lang="en-US" dirty="0" err="1" smtClean="0">
                <a:solidFill>
                  <a:schemeClr val="tx1"/>
                </a:solidFill>
              </a:rPr>
              <a:t>Orcaflex</a:t>
            </a:r>
            <a:r>
              <a:rPr lang="en-US" dirty="0" smtClean="0">
                <a:solidFill>
                  <a:schemeClr val="tx1"/>
                </a:solidFill>
              </a:rPr>
              <a:t> software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61740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EXAMPLES: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Gillnets to pots (North Sea)</a:t>
            </a:r>
          </a:p>
          <a:p>
            <a:pPr marL="0" indent="0">
              <a:buNone/>
            </a:pPr>
            <a:r>
              <a:rPr lang="en-US" dirty="0" smtClean="0"/>
              <a:t>Gillnets to </a:t>
            </a:r>
            <a:r>
              <a:rPr lang="en-US" dirty="0" err="1" smtClean="0"/>
              <a:t>handlines</a:t>
            </a:r>
            <a:r>
              <a:rPr lang="en-US" dirty="0" smtClean="0"/>
              <a:t> (Argentina)</a:t>
            </a:r>
          </a:p>
          <a:p>
            <a:pPr marL="0" indent="0">
              <a:buNone/>
            </a:pPr>
            <a:r>
              <a:rPr lang="en-US" dirty="0" smtClean="0"/>
              <a:t>Longlines to pots (Alaska sablefish fishery)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Switch gear type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08603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0" y="-25400"/>
            <a:ext cx="9144000" cy="6883400"/>
            <a:chOff x="-124793" y="116398"/>
            <a:chExt cx="9144000" cy="68834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-124793" y="116398"/>
              <a:ext cx="9144000" cy="6883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4294807" y="6542620"/>
              <a:ext cx="4724400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0"/>
                <a:t>Katharine Jackson/Florida Fish and Wildlife Conservation Commission</a:t>
              </a:r>
            </a:p>
          </p:txBody>
        </p:sp>
      </p:grpSp>
      <p:sp>
        <p:nvSpPr>
          <p:cNvPr id="8" name="Title 1"/>
          <p:cNvSpPr txBox="1">
            <a:spLocks/>
          </p:cNvSpPr>
          <p:nvPr/>
        </p:nvSpPr>
        <p:spPr>
          <a:xfrm>
            <a:off x="457200" y="155787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dirty="0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Post-entanglement mitigation </a:t>
            </a:r>
            <a:r>
              <a:rPr lang="en-US" b="1" smtClean="0"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a:rPr>
              <a:t>(intervention)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560230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50" y="405589"/>
            <a:ext cx="8779027" cy="5293462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765544" y="5114261"/>
            <a:ext cx="2307265" cy="31897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13417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b="1" i="1" dirty="0" smtClean="0"/>
              <a:t>Fishing less </a:t>
            </a:r>
            <a:r>
              <a:rPr lang="mr-IN" dirty="0" smtClean="0"/>
              <a:t>–</a:t>
            </a:r>
            <a:r>
              <a:rPr lang="en-US" dirty="0" smtClean="0"/>
              <a:t> not popular with fishermen; T-A-Cs likely need to be impractically large in total extent to be effective. (Not a stand-alone strategy)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i="1" dirty="0" smtClean="0"/>
              <a:t>Switching gear </a:t>
            </a:r>
            <a:r>
              <a:rPr lang="mr-IN" dirty="0" smtClean="0"/>
              <a:t>–</a:t>
            </a:r>
            <a:r>
              <a:rPr lang="en-US" dirty="0" smtClean="0"/>
              <a:t> for pot gear no precedence, and not so appropriate for crustaceans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i="1" dirty="0" smtClean="0"/>
              <a:t>Post-entanglement intervention </a:t>
            </a:r>
            <a:r>
              <a:rPr lang="mr-IN" i="1" dirty="0" smtClean="0"/>
              <a:t>–</a:t>
            </a:r>
            <a:r>
              <a:rPr lang="en-US" i="1" dirty="0" smtClean="0"/>
              <a:t> </a:t>
            </a:r>
            <a:r>
              <a:rPr lang="en-US" dirty="0" smtClean="0"/>
              <a:t>Important for animal welfare, can teach us about entanglement reduction methods, but not a solution at least for small populations, and detracts from focusing on preventing entanglements in the first place</a:t>
            </a:r>
            <a:endParaRPr lang="en-US" i="1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Summary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917172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7833" y="2537681"/>
            <a:ext cx="7408333" cy="411364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i="1" dirty="0" smtClean="0"/>
              <a:t>Fishing better</a:t>
            </a:r>
          </a:p>
          <a:p>
            <a:pPr>
              <a:buFont typeface="Wingdings" charset="2"/>
              <a:buChar char="v"/>
            </a:pPr>
            <a:r>
              <a:rPr lang="en-US" dirty="0" smtClean="0"/>
              <a:t>Avoid assumptions about high tension ropes</a:t>
            </a:r>
          </a:p>
          <a:p>
            <a:pPr>
              <a:buFont typeface="Wingdings" charset="2"/>
              <a:buChar char="v"/>
            </a:pPr>
            <a:r>
              <a:rPr lang="en-US" dirty="0" smtClean="0"/>
              <a:t>Look out for trade-offs</a:t>
            </a:r>
          </a:p>
          <a:p>
            <a:pPr>
              <a:buFont typeface="Wingdings" charset="2"/>
              <a:buChar char="v"/>
            </a:pPr>
            <a:r>
              <a:rPr lang="en-US" dirty="0" smtClean="0"/>
              <a:t>Consider what evidence exists to support modifying gear or practices before making regulatory and expensive changes that are hard to undo</a:t>
            </a:r>
          </a:p>
          <a:p>
            <a:pPr>
              <a:buFont typeface="Wingdings" charset="2"/>
              <a:buChar char="v"/>
            </a:pPr>
            <a:r>
              <a:rPr lang="en-US" dirty="0" smtClean="0"/>
              <a:t>Study and profile range of gear used</a:t>
            </a:r>
          </a:p>
          <a:p>
            <a:pPr>
              <a:buFont typeface="Wingdings" charset="2"/>
              <a:buChar char="v"/>
            </a:pPr>
            <a:r>
              <a:rPr lang="en-US" dirty="0" smtClean="0"/>
              <a:t>Draw from expertise among fishermen, engineers, and scientists working in constructive collaborations</a:t>
            </a:r>
          </a:p>
          <a:p>
            <a:pPr>
              <a:buFont typeface="Wingdings" charset="2"/>
              <a:buChar char="v"/>
            </a:pPr>
            <a:r>
              <a:rPr lang="en-US" dirty="0" smtClean="0"/>
              <a:t>Mark different parts of gear and deployment areas so that we know which ones were likely involved in the entanglement 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Summary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144918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  <a:p>
            <a:r>
              <a:rPr lang="en-US" dirty="0" smtClean="0"/>
              <a:t>Mods techniques only rarely evaluated</a:t>
            </a:r>
            <a:endParaRPr lang="en-US" dirty="0"/>
          </a:p>
          <a:p>
            <a:endParaRPr lang="en-US" dirty="0"/>
          </a:p>
          <a:p>
            <a:r>
              <a:rPr lang="en-US" dirty="0" smtClean="0"/>
              <a:t>Difficulties in testing: Size </a:t>
            </a:r>
            <a:r>
              <a:rPr lang="en-US" dirty="0"/>
              <a:t>of animals, relative rarity of entanglement </a:t>
            </a:r>
            <a:r>
              <a:rPr lang="en-US" dirty="0" smtClean="0"/>
              <a:t>events (sample size), </a:t>
            </a:r>
            <a:r>
              <a:rPr lang="en-US" dirty="0"/>
              <a:t>need to avoid needlessly endangering </a:t>
            </a:r>
            <a:r>
              <a:rPr lang="en-US" dirty="0" smtClean="0"/>
              <a:t>whales </a:t>
            </a:r>
          </a:p>
          <a:p>
            <a:endParaRPr lang="en-US" dirty="0" smtClean="0"/>
          </a:p>
          <a:p>
            <a:r>
              <a:rPr lang="en-US" dirty="0" smtClean="0"/>
              <a:t>Identify situations in which tests can be carried out, and use novel approaches (such as studying gear involved in entanglements and computer modeling)</a:t>
            </a:r>
          </a:p>
          <a:p>
            <a:endParaRPr lang="en-US" dirty="0" smtClean="0"/>
          </a:p>
          <a:p>
            <a:r>
              <a:rPr lang="en-US" dirty="0" smtClean="0"/>
              <a:t>Almost certainly need multiple strategies working in concert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Summary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1994431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59050" y="0"/>
            <a:ext cx="9687537" cy="5467359"/>
            <a:chOff x="717731" y="2972966"/>
            <a:chExt cx="4277987" cy="2653438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7731" y="2972966"/>
              <a:ext cx="3533871" cy="2548192"/>
            </a:xfrm>
            <a:prstGeom prst="rect">
              <a:avLst/>
            </a:prstGeom>
          </p:spPr>
        </p:pic>
        <p:sp>
          <p:nvSpPr>
            <p:cNvPr id="6" name="Rectangle 5"/>
            <p:cNvSpPr/>
            <p:nvPr/>
          </p:nvSpPr>
          <p:spPr>
            <a:xfrm>
              <a:off x="3507485" y="5318627"/>
              <a:ext cx="1488233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s-IS" sz="1400" dirty="0">
                  <a:solidFill>
                    <a:srgbClr val="FFFFFF"/>
                  </a:solidFill>
                </a:rPr>
                <a:t>18 Dec </a:t>
              </a:r>
              <a:r>
                <a:rPr lang="is-IS" sz="1400" dirty="0" smtClean="0">
                  <a:solidFill>
                    <a:srgbClr val="FFFFFF"/>
                  </a:solidFill>
                </a:rPr>
                <a:t>200 </a:t>
              </a:r>
              <a:r>
                <a:rPr lang="is-IS" sz="1400" dirty="0">
                  <a:solidFill>
                    <a:srgbClr val="FFFFFF"/>
                  </a:solidFill>
                </a:rPr>
                <a:t>GDNR</a:t>
              </a:r>
              <a:endParaRPr lang="en-US" sz="1400" dirty="0">
                <a:solidFill>
                  <a:srgbClr val="FFFFFF"/>
                </a:solidFill>
              </a:endParaRPr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30047" y="5341245"/>
            <a:ext cx="7408333" cy="151675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FFFF00"/>
                </a:solidFill>
              </a:rPr>
              <a:t>Use  whale-release rope (short-term, lighter duty gear at least) that is visually enhanced, and for the future identify “rope-less” technologies, at least for offshore, heavier duty gear</a:t>
            </a: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1847589" y="-38432"/>
            <a:ext cx="8229600" cy="1252728"/>
          </a:xfrm>
        </p:spPr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19131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efault Theme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1909</Words>
  <Application>Microsoft Macintosh PowerPoint</Application>
  <PresentationFormat>On-screen Show (4:3)</PresentationFormat>
  <Paragraphs>286</Paragraphs>
  <Slides>47</Slides>
  <Notes>30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9" baseType="lpstr">
      <vt:lpstr>Arial</vt:lpstr>
      <vt:lpstr>Calibri</vt:lpstr>
      <vt:lpstr>Candara</vt:lpstr>
      <vt:lpstr>Constantia</vt:lpstr>
      <vt:lpstr>Georgia</vt:lpstr>
      <vt:lpstr>Mangal</vt:lpstr>
      <vt:lpstr>ＭＳ Ｐゴシック</vt:lpstr>
      <vt:lpstr>Symbol</vt:lpstr>
      <vt:lpstr>Wingdings</vt:lpstr>
      <vt:lpstr>Wingdings 2</vt:lpstr>
      <vt:lpstr>Default Theme</vt:lpstr>
      <vt:lpstr>Document</vt:lpstr>
      <vt:lpstr>Techniques for Reducing Large Whale Entanglements   Tim Werner March 29, 2017</vt:lpstr>
      <vt:lpstr>Acknowledgments</vt:lpstr>
      <vt:lpstr>PowerPoint Presentation</vt:lpstr>
      <vt:lpstr>Profile of Entanglements (1990-2015)</vt:lpstr>
      <vt:lpstr>PowerPoint Presentation</vt:lpstr>
      <vt:lpstr>Strategies for Reducing the Incidence and/or Severity of Entanglements</vt:lpstr>
      <vt:lpstr>Fish Less: Time-Area Closures</vt:lpstr>
      <vt:lpstr>PowerPoint Presentation</vt:lpstr>
      <vt:lpstr>Fish Less: Time-Area Closures</vt:lpstr>
      <vt:lpstr>Fish Less: Time-Area Closures</vt:lpstr>
      <vt:lpstr>Fish Less: Effort Reduction</vt:lpstr>
      <vt:lpstr>Fish Better</vt:lpstr>
      <vt:lpstr>Lobster/crab pot gear – NE US</vt:lpstr>
      <vt:lpstr>Minimize ratio of vertical lines to units of gear deployed </vt:lpstr>
      <vt:lpstr>Sinking groundline </vt:lpstr>
      <vt:lpstr>“Rope-less” fishing</vt:lpstr>
      <vt:lpstr>Submerged Buoyline Concept</vt:lpstr>
      <vt:lpstr>PowerPoint Presentation</vt:lpstr>
      <vt:lpstr>Reducing rope or net length</vt:lpstr>
      <vt:lpstr>Grappling</vt:lpstr>
      <vt:lpstr>Sound-emitting devices</vt:lpstr>
      <vt:lpstr>Sound-emitting devices</vt:lpstr>
      <vt:lpstr>Mysticete (Baleen) Whales</vt:lpstr>
      <vt:lpstr>PowerPoint Presentation</vt:lpstr>
      <vt:lpstr>PowerPoint Presentation</vt:lpstr>
      <vt:lpstr>PowerPoint Presentation</vt:lpstr>
      <vt:lpstr>Fleet communication</vt:lpstr>
      <vt:lpstr>Reduce Probability of Entanglement: Materially stiffened rope</vt:lpstr>
      <vt:lpstr>High tension rope</vt:lpstr>
      <vt:lpstr>PowerPoint Presentation</vt:lpstr>
      <vt:lpstr>Reducing use of knots</vt:lpstr>
      <vt:lpstr>“Whale-free buoy”</vt:lpstr>
      <vt:lpstr>Slippery rope</vt:lpstr>
      <vt:lpstr>Post-entanglement release mechanisms</vt:lpstr>
      <vt:lpstr>PowerPoint Presentation</vt:lpstr>
      <vt:lpstr>Rope diameter in actual entanglements</vt:lpstr>
      <vt:lpstr>PowerPoint Presentation</vt:lpstr>
      <vt:lpstr>Whale-release rope prototypes</vt:lpstr>
      <vt:lpstr>Evaluation of whale-release rope (2017) </vt:lpstr>
      <vt:lpstr>Rope load modeling using Orcaflex software</vt:lpstr>
      <vt:lpstr>Switch gear type</vt:lpstr>
      <vt:lpstr>PowerPoint Presentation</vt:lpstr>
      <vt:lpstr>PowerPoint Presentation</vt:lpstr>
      <vt:lpstr>Summary</vt:lpstr>
      <vt:lpstr>Summary</vt:lpstr>
      <vt:lpstr>Summary</vt:lpstr>
      <vt:lpstr>Summary</vt:lpstr>
    </vt:vector>
  </TitlesOfParts>
  <Manager/>
  <Company/>
  <LinksUpToDate>false</LinksUpToDate>
  <SharedDoc>false</SharedDoc>
  <HyperlinkBase/>
  <HyperlinksChanged>false</HyperlinksChanged>
  <AppVersion>15.0025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Timonty Werner</dc:creator>
  <cp:keywords/>
  <dc:description/>
  <cp:lastModifiedBy/>
  <cp:revision>1</cp:revision>
  <cp:lastPrinted>2017-03-28T03:24:10Z</cp:lastPrinted>
  <dcterms:created xsi:type="dcterms:W3CDTF">2014-10-19T00:38:18Z</dcterms:created>
  <dcterms:modified xsi:type="dcterms:W3CDTF">2017-04-29T12:43:50Z</dcterms:modified>
  <cp:category/>
</cp:coreProperties>
</file>